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201" r:id="rId2"/>
    <p:sldId id="1214" r:id="rId3"/>
    <p:sldId id="1216" r:id="rId4"/>
    <p:sldId id="1217" r:id="rId5"/>
    <p:sldId id="1218" r:id="rId6"/>
    <p:sldId id="1219" r:id="rId7"/>
    <p:sldId id="1222" r:id="rId8"/>
    <p:sldId id="1223" r:id="rId9"/>
    <p:sldId id="1224" r:id="rId10"/>
    <p:sldId id="1221" r:id="rId11"/>
    <p:sldId id="1226" r:id="rId12"/>
    <p:sldId id="1227" r:id="rId13"/>
    <p:sldId id="1215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2" autoAdjust="0"/>
    <p:restoredTop sz="93715" autoAdjust="0"/>
  </p:normalViewPr>
  <p:slideViewPr>
    <p:cSldViewPr>
      <p:cViewPr>
        <p:scale>
          <a:sx n="90" d="100"/>
          <a:sy n="90" d="100"/>
        </p:scale>
        <p:origin x="156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47DA-BC15-4727-80BC-B22314B518C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AE04A-E65F-431D-8333-EAC9DB54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2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evaluative criteria result in</a:t>
            </a:r>
            <a:r>
              <a:rPr lang="en-US" baseline="0" dirty="0" smtClean="0"/>
              <a:t> a range of orderings. </a:t>
            </a:r>
          </a:p>
          <a:p>
            <a:r>
              <a:rPr lang="en-US" baseline="0" dirty="0" smtClean="0"/>
              <a:t>Has helped me to connect with my Students (perspectives of the average undergraduate)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94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evaluative criteria result in</a:t>
            </a:r>
            <a:r>
              <a:rPr lang="en-US" baseline="0" dirty="0" smtClean="0"/>
              <a:t> a range of orderings.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r>
              <a:rPr lang="en-US" baseline="0" dirty="0" smtClean="0"/>
              <a:t> of instructors are usually not information literacy instruction but more guided demos of technology</a:t>
            </a:r>
          </a:p>
          <a:p>
            <a:r>
              <a:rPr lang="en-US" baseline="0" dirty="0" smtClean="0"/>
              <a:t>I had one group change their responses after hearing the first group talk about scholarly sources, thinking that was the dimension they were supposed to work with.</a:t>
            </a:r>
          </a:p>
          <a:p>
            <a:r>
              <a:rPr lang="en-US" baseline="0" dirty="0" smtClean="0"/>
              <a:t>If students don’t understand the main premise (that certain types of information are better suited to certain contexts or uses) then they may struggle with the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”Time” is a relatively static dimension. Something takes long or doesn’t and the implication</a:t>
            </a:r>
            <a:r>
              <a:rPr lang="en-US" baseline="0" dirty="0" smtClean="0"/>
              <a:t>s don’t really generate much discussion. “Length” is even more static.</a:t>
            </a:r>
          </a:p>
          <a:p>
            <a:r>
              <a:rPr lang="en-US" baseline="0" dirty="0" smtClean="0"/>
              <a:t>“Ease” was the only formative process that generated a different order, and that was simply an inversion of the others.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”Time” is a relatively static dimension. Something takes long or doesn’t and the implication</a:t>
            </a:r>
            <a:r>
              <a:rPr lang="en-US" baseline="0" dirty="0" smtClean="0"/>
              <a:t>s don’t really generate much discussion. “Length” is even more static.</a:t>
            </a:r>
          </a:p>
          <a:p>
            <a:r>
              <a:rPr lang="en-US" baseline="0" dirty="0" smtClean="0"/>
              <a:t>“Ease” was the only formative process that generated a different order, and that was simply an inversion of the others.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3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0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6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4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1081-F881-42CA-9A03-094F07D23EA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5E57-B4C0-47FD-96D6-8CCD1529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 b="9272"/>
          <a:stretch/>
        </p:blipFill>
        <p:spPr>
          <a:xfrm>
            <a:off x="0" y="1231603"/>
            <a:ext cx="9144000" cy="5092997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95400" y="2485072"/>
            <a:ext cx="644727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dirty="0" smtClean="0">
                <a:latin typeface="Rockwell" pitchFamily="18" charset="0"/>
              </a:rPr>
              <a:t>All Sorts of Authority:</a:t>
            </a:r>
          </a:p>
          <a:p>
            <a:pPr eaLnBrk="1" hangingPunct="1"/>
            <a:r>
              <a:rPr lang="en-US" sz="2000" dirty="0" smtClean="0">
                <a:latin typeface="+mj-lt"/>
              </a:rPr>
              <a:t>Guiding Students Over the Threshold in Information Literacy</a:t>
            </a:r>
            <a:endParaRPr lang="en-US" sz="2000" dirty="0">
              <a:latin typeface="+mj-lt"/>
            </a:endParaRPr>
          </a:p>
          <a:p>
            <a:pPr eaLnBrk="1" hangingPunct="1"/>
            <a:endParaRPr lang="en-US" sz="3600" dirty="0">
              <a:latin typeface="Rockwell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4343400"/>
            <a:ext cx="46939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Manitoba Libraries Conference</a:t>
            </a:r>
          </a:p>
          <a:p>
            <a:pPr algn="r"/>
            <a:r>
              <a:rPr lang="en-US" sz="2800" dirty="0" smtClean="0"/>
              <a:t>June 1, 2018</a:t>
            </a:r>
          </a:p>
          <a:p>
            <a:pPr algn="r"/>
            <a:r>
              <a:rPr lang="en-US" sz="2800" dirty="0" smtClean="0"/>
              <a:t>Ian Fraser, MLIS</a:t>
            </a:r>
          </a:p>
          <a:p>
            <a:pPr algn="r"/>
            <a:r>
              <a:rPr lang="en-US" sz="2800" dirty="0" err="1" smtClean="0"/>
              <a:t>i.fraser@uwinnipeg.ca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61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  <a:cs typeface="Arial" panose="020B0604020202020204" pitchFamily="34" charset="0"/>
              </a:rPr>
              <a:t>Observations</a:t>
            </a:r>
            <a:endParaRPr lang="en-US" sz="3600" dirty="0" smtClean="0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Generally, more interest in the activity.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Wider variety of responses and perspectives.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openness of the activity makes for some engaging and transformative moments, for both students and librarians.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Demonstrates the subjectivity of information and reframes the common “good v. bad sources” evaluation methods.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  <a:cs typeface="Arial" panose="020B0604020202020204" pitchFamily="34" charset="0"/>
              </a:rPr>
              <a:t>Observations</a:t>
            </a:r>
            <a:endParaRPr lang="en-US" sz="3600" dirty="0" smtClean="0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activity works for chatty groups but also can quickly be repurposed into a more lecture/presentation style workshop if students aren’t ready to speak up.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While the focus is on dimensions of authority, the activity usually points to elements of other threshold concepts, like process, conversation, value, etc.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  <a:cs typeface="Arial" panose="020B0604020202020204" pitchFamily="34" charset="0"/>
              </a:rPr>
              <a:t>Observations</a:t>
            </a:r>
            <a:endParaRPr lang="en-US" sz="3600" dirty="0" smtClean="0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Instructors often want me to “show them the databases”, which is not accomplished in this activity.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frequently underestimate themselves, or think that I’m looking for a specific, right answer.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important to clearly establish the premise of the activity beforehand.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  <a:cs typeface="Arial" panose="020B0604020202020204" pitchFamily="34" charset="0"/>
              </a:rPr>
              <a:t>References</a:t>
            </a:r>
            <a:endParaRPr lang="en-US" sz="3600" dirty="0" smtClean="0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endParaRPr lang="en-US" sz="1600" dirty="0" smtClean="0"/>
          </a:p>
          <a:p>
            <a:r>
              <a:rPr lang="en-US" sz="1600" dirty="0" smtClean="0"/>
              <a:t>Association of College and Research Libraries. (2015). </a:t>
            </a:r>
            <a:r>
              <a:rPr lang="en-US" sz="1600" i="1" dirty="0" smtClean="0"/>
              <a:t>ACRL Framework for Information Literacy for Higher Education</a:t>
            </a:r>
            <a:r>
              <a:rPr lang="en-US" sz="1600" dirty="0" smtClean="0"/>
              <a:t>. </a:t>
            </a:r>
            <a:r>
              <a:rPr lang="en-US" sz="1600" dirty="0"/>
              <a:t>Retrieved </a:t>
            </a:r>
            <a:r>
              <a:rPr lang="en-US" sz="1600" dirty="0" smtClean="0"/>
              <a:t>from</a:t>
            </a:r>
            <a:r>
              <a:rPr lang="en-US" sz="1600" dirty="0"/>
              <a:t> </a:t>
            </a:r>
            <a:r>
              <a:rPr lang="en-US" sz="1600" dirty="0" err="1" smtClean="0"/>
              <a:t>ala.org</a:t>
            </a:r>
            <a:r>
              <a:rPr lang="en-US" sz="1600" dirty="0" smtClean="0"/>
              <a:t>/acrl/standards/ilframework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err="1" smtClean="0"/>
              <a:t>Seeber</a:t>
            </a:r>
            <a:r>
              <a:rPr lang="en-US" sz="1600" dirty="0" smtClean="0"/>
              <a:t>, K. P. (</a:t>
            </a:r>
            <a:r>
              <a:rPr lang="en-US" sz="1600" dirty="0" err="1" smtClean="0"/>
              <a:t>n.d.</a:t>
            </a:r>
            <a:r>
              <a:rPr lang="en-US" sz="1600" dirty="0" smtClean="0"/>
              <a:t>). </a:t>
            </a:r>
            <a:r>
              <a:rPr lang="en-US" sz="1600" i="1" dirty="0" smtClean="0"/>
              <a:t>Process Cards </a:t>
            </a:r>
            <a:r>
              <a:rPr lang="en-US" sz="1600" dirty="0" smtClean="0"/>
              <a:t>[PDF Document]. Retrieved </a:t>
            </a:r>
            <a:r>
              <a:rPr lang="en-US" sz="1600" dirty="0"/>
              <a:t>from </a:t>
            </a:r>
            <a:r>
              <a:rPr lang="en-US" sz="1600" dirty="0" err="1" smtClean="0"/>
              <a:t>kevinseeber.com</a:t>
            </a:r>
            <a:r>
              <a:rPr lang="en-US" sz="1600" dirty="0" smtClean="0"/>
              <a:t>/</a:t>
            </a:r>
            <a:r>
              <a:rPr lang="en-US" sz="1600" dirty="0" err="1" smtClean="0"/>
              <a:t>processcards.pdf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Seeber</a:t>
            </a:r>
            <a:r>
              <a:rPr lang="en-US" sz="1600" dirty="0"/>
              <a:t>, K. P. (2015). Teaching "format as a process" in an era of web-scale discovery.</a:t>
            </a:r>
            <a:r>
              <a:rPr lang="en-US" sz="1600" i="1" dirty="0"/>
              <a:t> Reference Services Review, 43</a:t>
            </a:r>
            <a:r>
              <a:rPr lang="en-US" sz="1600" dirty="0"/>
              <a:t>(1), 19-30.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  <a:cs typeface="Arial" panose="020B0604020202020204" pitchFamily="34" charset="0"/>
              </a:rPr>
              <a:t>Original Activity</a:t>
            </a:r>
            <a:endParaRPr lang="en-US" sz="3600" dirty="0" smtClean="0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Process Cards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Five groups are given a stack of cards. The stacks are identical except for the top card, which names a “formative process”.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Research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Editing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Length</a:t>
            </a:r>
          </a:p>
          <a:p>
            <a:endParaRPr lang="en-US" dirty="0" smtClean="0"/>
          </a:p>
          <a:p>
            <a:pPr algn="r"/>
            <a:r>
              <a:rPr lang="en-US" sz="1600" dirty="0" smtClean="0"/>
              <a:t>(</a:t>
            </a:r>
            <a:r>
              <a:rPr lang="en-US" sz="1600" dirty="0" err="1" smtClean="0"/>
              <a:t>Seeber</a:t>
            </a:r>
            <a:r>
              <a:rPr lang="en-US" sz="1600" dirty="0" smtClean="0"/>
              <a:t>, 2015)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  <a:cs typeface="Arial" panose="020B0604020202020204" pitchFamily="34" charset="0"/>
              </a:rPr>
              <a:t>Original Activity</a:t>
            </a:r>
            <a:endParaRPr lang="en-US" sz="3600" dirty="0" smtClean="0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Groups are asked to sort the following types of information by the formative process named on the top card.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Tweet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Blog Entry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Wikipedia Entry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News Article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Scholarly Article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Scholarly Book</a:t>
            </a:r>
          </a:p>
          <a:p>
            <a:pPr algn="r"/>
            <a:r>
              <a:rPr lang="en-US" sz="1600" dirty="0" smtClean="0"/>
              <a:t>(</a:t>
            </a:r>
            <a:r>
              <a:rPr lang="en-US" sz="1600" dirty="0" err="1" smtClean="0"/>
              <a:t>Seeber</a:t>
            </a:r>
            <a:r>
              <a:rPr lang="en-US" sz="1600" dirty="0" smtClean="0"/>
              <a:t>, 2015)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72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  <a:cs typeface="Arial" panose="020B0604020202020204" pitchFamily="34" charset="0"/>
              </a:rPr>
              <a:t>Disappointment</a:t>
            </a:r>
            <a:endParaRPr lang="en-US" sz="3600" dirty="0" smtClean="0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 formative processes actually weren’t all that interesting.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There wasn’t any diversity between the groups. All groups had basically the same order, or the inverted order.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 premise of the activity was still the same good v. bad sources discussion, which runs contrary to the </a:t>
            </a:r>
            <a:r>
              <a:rPr lang="en-US" sz="2400" i="1" dirty="0" smtClean="0"/>
              <a:t>ACRL Framework</a:t>
            </a:r>
            <a:r>
              <a:rPr lang="en-US" sz="2400" dirty="0" smtClean="0"/>
              <a:t> on which it was based.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 dirty="0" smtClean="0"/>
              <a:t>“The </a:t>
            </a:r>
            <a:r>
              <a:rPr lang="en-US" sz="3200" i="1" dirty="0"/>
              <a:t>unique capabilities and constraints </a:t>
            </a:r>
            <a:r>
              <a:rPr lang="en-US" sz="3200" i="1" dirty="0" smtClean="0"/>
              <a:t>of each </a:t>
            </a:r>
            <a:r>
              <a:rPr lang="en-US" sz="3200" i="1" dirty="0"/>
              <a:t>creation process as well as the specific information need determine how the product is used</a:t>
            </a:r>
            <a:r>
              <a:rPr lang="en-US" sz="3200" i="1" dirty="0" smtClean="0"/>
              <a:t>.”</a:t>
            </a:r>
          </a:p>
          <a:p>
            <a:pPr lvl="0"/>
            <a:endParaRPr lang="en-US" sz="3200" i="1" dirty="0"/>
          </a:p>
          <a:p>
            <a:pPr lvl="0"/>
            <a:r>
              <a:rPr lang="en-US" sz="3200" i="1" dirty="0" smtClean="0"/>
              <a:t>“[Learners]</a:t>
            </a:r>
            <a:r>
              <a:rPr lang="is-IS" sz="3200" i="1" dirty="0" smtClean="0"/>
              <a:t>… </a:t>
            </a:r>
            <a:r>
              <a:rPr lang="en-US" sz="3200" i="1" dirty="0" smtClean="0"/>
              <a:t>resist </a:t>
            </a:r>
            <a:r>
              <a:rPr lang="en-US" sz="3200" i="1" dirty="0"/>
              <a:t>the tendency to equate format with the underlying creation </a:t>
            </a:r>
            <a:r>
              <a:rPr lang="en-US" sz="3200" i="1" dirty="0" smtClean="0"/>
              <a:t>process.”</a:t>
            </a:r>
          </a:p>
          <a:p>
            <a:pPr lvl="0"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(ACRL, 2015)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  <a:cs typeface="Arial" panose="020B0604020202020204" pitchFamily="34" charset="0"/>
              </a:rPr>
              <a:t>Adapted Activity</a:t>
            </a:r>
            <a:endParaRPr lang="en-US" sz="3600" dirty="0" smtClean="0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Authority Cards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Five groups are given a stack of cards. The stacks are identical except for the top card, which names an “evaluative criteria”.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Scholarly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Experienced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Entertaining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Powerful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Sceptical</a:t>
            </a:r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7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5800" y="1473875"/>
            <a:ext cx="758371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  <a:cs typeface="Arial" panose="020B0604020202020204" pitchFamily="34" charset="0"/>
              </a:rPr>
              <a:t>Adapted Activity</a:t>
            </a:r>
            <a:endParaRPr lang="en-US" sz="3600" dirty="0" smtClean="0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Groups are asked to sort the following types of authors by the evaluative criteria named on the top card.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Academic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Activist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Celebrity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Journalist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Politician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Witness</a:t>
            </a:r>
          </a:p>
        </p:txBody>
      </p:sp>
    </p:spTree>
    <p:extLst>
      <p:ext uri="{BB962C8B-B14F-4D97-AF65-F5344CB8AC3E}">
        <p14:creationId xmlns:p14="http://schemas.microsoft.com/office/powerpoint/2010/main" val="15152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67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2" b="-1267"/>
            <a:stretch/>
          </p:blipFill>
          <p:spPr>
            <a:xfrm>
              <a:off x="0" y="6342743"/>
              <a:ext cx="9144000" cy="66765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7256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88" y="-381000"/>
            <a:ext cx="9372600" cy="92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innipeg Generic PPT template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UWinnipeg Generic PPT template 2016.potx</Template>
  <TotalTime>30146</TotalTime>
  <Words>726</Words>
  <Application>Microsoft Macintosh PowerPoint</Application>
  <PresentationFormat>On-screen Show (4:3)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Rockwell</vt:lpstr>
      <vt:lpstr>Arial</vt:lpstr>
      <vt:lpstr>UWinnipeg Generic PPT template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Winnipeg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UofW</dc:creator>
  <cp:lastModifiedBy>Ian Fraser</cp:lastModifiedBy>
  <cp:revision>318</cp:revision>
  <dcterms:created xsi:type="dcterms:W3CDTF">2013-12-10T16:40:41Z</dcterms:created>
  <dcterms:modified xsi:type="dcterms:W3CDTF">2018-05-30T18:28:51Z</dcterms:modified>
</cp:coreProperties>
</file>