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Lst>
  <p:sldSz cx="9144000" cy="5143500" type="screen16x9"/>
  <p:notesSz cx="6858000" cy="9144000"/>
  <p:embeddedFontLst>
    <p:embeddedFont>
      <p:font typeface="Lato" panose="020B0604020202020204" charset="0"/>
      <p:regular r:id="rId60"/>
      <p:bold r:id="rId61"/>
      <p:italic r:id="rId62"/>
      <p:boldItalic r:id="rId63"/>
    </p:embeddedFont>
    <p:embeddedFont>
      <p:font typeface="Cambria" panose="02040503050406030204" pitchFamily="18" charset="0"/>
      <p:regular r:id="rId64"/>
      <p:bold r:id="rId65"/>
      <p:italic r:id="rId66"/>
      <p:boldItalic r:id="rId67"/>
    </p:embeddedFont>
    <p:embeddedFont>
      <p:font typeface="Montserrat" panose="020B0604020202020204" charset="0"/>
      <p:regular r:id="rId68"/>
      <p:bold r:id="rId69"/>
      <p:italic r:id="rId70"/>
      <p:boldItalic r:id="rId71"/>
    </p:embeddedFont>
    <p:embeddedFont>
      <p:font typeface="Playfair Display" panose="020B060402020202020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956" autoAdjust="0"/>
  </p:normalViewPr>
  <p:slideViewPr>
    <p:cSldViewPr snapToGrid="0">
      <p:cViewPr varScale="1">
        <p:scale>
          <a:sx n="106" d="100"/>
          <a:sy n="106" d="100"/>
        </p:scale>
        <p:origin x="176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ewhumanist.org.uk/articles/4163/emotional-labour-pai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cultivatednest.com/should-you-be-like-an-old-fashioned-1950s-housewif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algarylibrary.ca/blogs/post/take-a-look-inside-your-new-central-library/"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pexels.com/photo/assorted-books-on-shelf-1290141/"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0fa74d8e4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0fa74d8e4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822178ed1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822178ed1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just keep that smile on your face!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0fa74d8e4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0fa74d8e4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E.g. when workers provide service with a smile despite feeling frustrated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822178ed1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5822178ed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accent5"/>
                </a:solidFill>
                <a:hlinkClick r:id="rId3"/>
              </a:rPr>
              <a:t>https://newhumanist.org.uk/articles/4163/emotional-labour-pains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822178e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822178ed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Empathizing with a patron so your displayed emotions match your actual emotions.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822178ed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822178ed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822178ed1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822178ed1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Interestingly, many of these occupations are also feminized like library work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0fa74d8e4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0fa74d8e4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is critical to note that emotional labour is a form of feminized or “pink-collar” labour, and is therefore often invisible (Hochschild 1983). </a:t>
            </a:r>
            <a:endParaRPr/>
          </a:p>
          <a:p>
            <a:pPr marL="0" lvl="0" indent="0" algn="l" rtl="0">
              <a:spcBef>
                <a:spcPts val="0"/>
              </a:spcBef>
              <a:spcAft>
                <a:spcPts val="0"/>
              </a:spcAft>
              <a:buNone/>
            </a:pPr>
            <a:endParaRPr/>
          </a:p>
          <a:p>
            <a:pPr marL="0" lvl="0" indent="0" algn="l" rtl="0">
              <a:spcBef>
                <a:spcPts val="0"/>
              </a:spcBef>
              <a:spcAft>
                <a:spcPts val="0"/>
              </a:spcAft>
              <a:buNone/>
            </a:pPr>
            <a:r>
              <a:rPr lang="en"/>
              <a:t>Sloniowski (2016) argues that in academic librarianship affective labour, another term used for emotional labour, is undervalued because of its feminized nature.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supported by Douglas and Gadsby (2017) who argue that academic librarianship consists of work that is “coded as feminine labor” and that the role is “subject to many of the gendered expectations associated with women”, which results in the work being undervalued (266). </a:t>
            </a:r>
            <a:endParaRPr/>
          </a:p>
          <a:p>
            <a:pPr marL="0" lvl="0" indent="0" algn="l" rtl="0">
              <a:spcBef>
                <a:spcPts val="0"/>
              </a:spcBef>
              <a:spcAft>
                <a:spcPts val="0"/>
              </a:spcAft>
              <a:buNone/>
            </a:pPr>
            <a:endParaRPr/>
          </a:p>
          <a:p>
            <a:pPr marL="0" lvl="0" indent="0" algn="l" rtl="0">
              <a:spcBef>
                <a:spcPts val="0"/>
              </a:spcBef>
              <a:spcAft>
                <a:spcPts val="0"/>
              </a:spcAft>
              <a:buNone/>
            </a:pPr>
            <a:r>
              <a:rPr lang="en"/>
              <a:t>Similarly, Emmelhainz, Pappas, and Seale (2017) argue that librarians are taught to prioritize performing emotional labour in reference transactions, and these expectations are gendered.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https://acultivatednest.com/should-you-be-like-an-old-fashioned-1950s-housewife/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0fa74d8e4_0_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0fa74d8e4_0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Despite being a service-oriented feminized profession, the literature on emotional labour in library work is still only slowly developing.</a:t>
            </a:r>
            <a:endParaRPr/>
          </a:p>
          <a:p>
            <a:pPr marL="0" lvl="0" indent="0" algn="l" rtl="0">
              <a:spcBef>
                <a:spcPts val="0"/>
              </a:spcBef>
              <a:spcAft>
                <a:spcPts val="0"/>
              </a:spcAft>
              <a:buNone/>
            </a:pPr>
            <a:r>
              <a:rPr lang="en"/>
              <a:t>The discussion really only began a little over ten years ago...</a:t>
            </a:r>
            <a:endParaRPr/>
          </a:p>
          <a:p>
            <a:pPr marL="0" lvl="0" indent="0" algn="l" rtl="0">
              <a:spcBef>
                <a:spcPts val="0"/>
              </a:spcBef>
              <a:spcAft>
                <a:spcPts val="0"/>
              </a:spcAft>
              <a:buNone/>
            </a:pPr>
            <a:endParaRPr/>
          </a:p>
          <a:p>
            <a:pPr marL="0" lvl="0" indent="0" algn="l" rtl="0">
              <a:spcBef>
                <a:spcPts val="0"/>
              </a:spcBef>
              <a:spcAft>
                <a:spcPts val="0"/>
              </a:spcAft>
              <a:buNone/>
            </a:pPr>
            <a:r>
              <a:rPr lang="en"/>
              <a:t>2008 - Arbuckle - Lack of research on emotional labour in libraries</a:t>
            </a:r>
            <a:endParaRPr/>
          </a:p>
          <a:p>
            <a:pPr marL="0" lvl="0" indent="0" algn="l" rtl="0">
              <a:spcBef>
                <a:spcPts val="0"/>
              </a:spcBef>
              <a:spcAft>
                <a:spcPts val="0"/>
              </a:spcAft>
              <a:buNone/>
            </a:pPr>
            <a:r>
              <a:rPr lang="en"/>
              <a:t>2009 - Julien and Genuis - Emotional labour is an intrinsic part of instructional work in both academic and public libraries. </a:t>
            </a:r>
            <a:endParaRPr/>
          </a:p>
          <a:p>
            <a:pPr marL="0" lvl="0" indent="0" algn="l" rtl="0">
              <a:spcBef>
                <a:spcPts val="0"/>
              </a:spcBef>
              <a:spcAft>
                <a:spcPts val="0"/>
              </a:spcAft>
              <a:buNone/>
            </a:pPr>
            <a:endParaRPr/>
          </a:p>
          <a:p>
            <a:pPr marL="0" lvl="0" indent="0" algn="l" rtl="0">
              <a:spcBef>
                <a:spcPts val="0"/>
              </a:spcBef>
              <a:spcAft>
                <a:spcPts val="0"/>
              </a:spcAft>
              <a:buNone/>
            </a:pPr>
            <a:r>
              <a:rPr lang="en"/>
              <a:t>Many other studies have since demonstrated that EL exists in academic library work (Sheih 2010; Sheih 2012; Sheih 2013; Shuler and Morgan 2013).</a:t>
            </a:r>
            <a:endParaRPr/>
          </a:p>
          <a:p>
            <a:pPr marL="0" lvl="0" indent="0" algn="l" rtl="0">
              <a:spcBef>
                <a:spcPts val="0"/>
              </a:spcBef>
              <a:spcAft>
                <a:spcPts val="0"/>
              </a:spcAft>
              <a:buNone/>
            </a:pPr>
            <a:endParaRPr/>
          </a:p>
          <a:p>
            <a:pPr marL="0" lvl="0" indent="0" algn="l" rtl="0">
              <a:spcBef>
                <a:spcPts val="0"/>
              </a:spcBef>
              <a:spcAft>
                <a:spcPts val="0"/>
              </a:spcAft>
              <a:buNone/>
            </a:pPr>
            <a:r>
              <a:rPr lang="en"/>
              <a:t>2010-2013 - Sheih (2010), Sheih (2012), Sheih (2013) - All conducted in Chinese academic libraries. Sheih (2010) found that the most pronounced effect of EL was a negative impact on mental and physical well-being. </a:t>
            </a:r>
            <a:endParaRPr/>
          </a:p>
          <a:p>
            <a:pPr marL="0" lvl="0" indent="0" algn="l" rtl="0">
              <a:spcBef>
                <a:spcPts val="0"/>
              </a:spcBef>
              <a:spcAft>
                <a:spcPts val="0"/>
              </a:spcAft>
              <a:buNone/>
            </a:pPr>
            <a:endParaRPr/>
          </a:p>
          <a:p>
            <a:pPr marL="0" lvl="0" indent="0" algn="l" rtl="0">
              <a:spcBef>
                <a:spcPts val="0"/>
              </a:spcBef>
              <a:spcAft>
                <a:spcPts val="0"/>
              </a:spcAft>
              <a:buNone/>
            </a:pPr>
            <a:r>
              <a:rPr lang="en"/>
              <a:t>2012 - Matteson amd Miller - Research agenda</a:t>
            </a:r>
            <a:endParaRPr/>
          </a:p>
          <a:p>
            <a:pPr marL="0" lvl="0" indent="0" algn="l" rtl="0">
              <a:spcBef>
                <a:spcPts val="0"/>
              </a:spcBef>
              <a:spcAft>
                <a:spcPts val="0"/>
              </a:spcAft>
              <a:buNone/>
            </a:pPr>
            <a:endParaRPr/>
          </a:p>
          <a:p>
            <a:pPr marL="0" lvl="0" indent="0" algn="l" rtl="0">
              <a:spcBef>
                <a:spcPts val="0"/>
              </a:spcBef>
              <a:spcAft>
                <a:spcPts val="0"/>
              </a:spcAft>
              <a:buNone/>
            </a:pPr>
            <a:r>
              <a:rPr lang="en"/>
              <a:t>2013 - Matteson and Miller - First large-scale study that empirically found EL to be present in library work in academic, public, and special libraries.</a:t>
            </a:r>
            <a:endParaRPr/>
          </a:p>
          <a:p>
            <a:pPr marL="0" lvl="0" indent="0" algn="l" rtl="0">
              <a:spcBef>
                <a:spcPts val="0"/>
              </a:spcBef>
              <a:spcAft>
                <a:spcPts val="0"/>
              </a:spcAft>
              <a:buNone/>
            </a:pPr>
            <a:endParaRPr/>
          </a:p>
          <a:p>
            <a:pPr marL="0" lvl="0" indent="0" algn="l" rtl="0">
              <a:spcBef>
                <a:spcPts val="0"/>
              </a:spcBef>
              <a:spcAft>
                <a:spcPts val="0"/>
              </a:spcAft>
              <a:buNone/>
            </a:pPr>
            <a:r>
              <a:rPr lang="en"/>
              <a:t>They found both positive and negative outcomes. For example, they found that surface acting led to negative outcomes such as job burnout, and decreased job satisfaction which is in line with previous studies outside of librarianship. However, mixed results were found when workers employed deep acting. Positive outcomes for deep acting were only found for professional efficacy. The negative outcome of emotional exhaustion was also associated with deep acting.</a:t>
            </a:r>
            <a:endParaRPr/>
          </a:p>
          <a:p>
            <a:pPr marL="0" lvl="0" indent="0" algn="l" rtl="0">
              <a:spcBef>
                <a:spcPts val="0"/>
              </a:spcBef>
              <a:spcAft>
                <a:spcPts val="0"/>
              </a:spcAft>
              <a:buNone/>
            </a:pPr>
            <a:endParaRPr/>
          </a:p>
          <a:p>
            <a:pPr marL="0" lvl="0" indent="0" algn="l" rtl="0">
              <a:spcBef>
                <a:spcPts val="0"/>
              </a:spcBef>
              <a:spcAft>
                <a:spcPts val="0"/>
              </a:spcAft>
              <a:buNone/>
            </a:pPr>
            <a:r>
              <a:rPr lang="en"/>
              <a:t>2014 - Matteson and Miller - Followed up their 2013 study with advice on how library managers can minimize the effects of emotional labour.</a:t>
            </a:r>
            <a:endParaRPr/>
          </a:p>
          <a:p>
            <a:pPr marL="0" lvl="0" indent="0" algn="l" rtl="0">
              <a:spcBef>
                <a:spcPts val="0"/>
              </a:spcBef>
              <a:spcAft>
                <a:spcPts val="0"/>
              </a:spcAft>
              <a:buNone/>
            </a:pPr>
            <a:endParaRPr/>
          </a:p>
          <a:p>
            <a:pPr marL="0" lvl="0" indent="0" algn="l" rtl="0">
              <a:spcBef>
                <a:spcPts val="0"/>
              </a:spcBef>
              <a:spcAft>
                <a:spcPts val="0"/>
              </a:spcAft>
              <a:buNone/>
            </a:pPr>
            <a:r>
              <a:rPr lang="en"/>
              <a:t>2014 - Fourie and Julien - Another research agenda.</a:t>
            </a:r>
            <a:endParaRPr/>
          </a:p>
          <a:p>
            <a:pPr marL="0" lvl="0" indent="0" algn="l" rtl="0">
              <a:spcBef>
                <a:spcPts val="0"/>
              </a:spcBef>
              <a:spcAft>
                <a:spcPts val="0"/>
              </a:spcAft>
              <a:buNone/>
            </a:pPr>
            <a:endParaRPr/>
          </a:p>
          <a:p>
            <a:pPr marL="0" lvl="0" indent="0" algn="l" rtl="0">
              <a:spcBef>
                <a:spcPts val="0"/>
              </a:spcBef>
              <a:spcAft>
                <a:spcPts val="0"/>
              </a:spcAft>
              <a:buNone/>
            </a:pPr>
            <a:r>
              <a:rPr lang="en"/>
              <a:t>2015 - Matteson, Chittock, and Mease - Mixed methods study which found that EL exists primarily when interacting with patrons, coworkers, and management. They also found that librarians performed more surface acting than deep acting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0fa74d8e4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0fa74d8e4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Unfortunately, research has stalled since then.</a:t>
            </a:r>
            <a:endParaRPr/>
          </a:p>
          <a:p>
            <a:pPr marL="0" lvl="0" indent="0" algn="l" rtl="0">
              <a:spcBef>
                <a:spcPts val="0"/>
              </a:spcBef>
              <a:spcAft>
                <a:spcPts val="0"/>
              </a:spcAft>
              <a:buNone/>
            </a:pPr>
            <a:r>
              <a:rPr lang="en"/>
              <a:t>Yet Informal discussion abounds in blogs (Kagan 2017; Miss Julie 2017; Maria 2015)</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822178ed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5822178ed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article was being shared in my circle of libraryland last week, and I thought it was interesting that it seems to touch on the rich emotion work being done in libraries without naming it EL. </a:t>
            </a:r>
            <a:endParaRPr/>
          </a:p>
          <a:p>
            <a:pPr marL="0" lvl="0" indent="0" algn="l" rtl="0">
              <a:spcBef>
                <a:spcPts val="0"/>
              </a:spcBef>
              <a:spcAft>
                <a:spcPts val="0"/>
              </a:spcAft>
              <a:buNone/>
            </a:pPr>
            <a:r>
              <a:rPr lang="en"/>
              <a:t>It actually highlights some very similar themes found in my research so I thought it was interesting to see that this sentiment exists in libraries outside of Western Canada as well.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0fa74d8e4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0fa74d8e4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will start by defining emotional labour, and going through a literature review on the topic.</a:t>
            </a:r>
            <a:endParaRPr/>
          </a:p>
          <a:p>
            <a:pPr marL="0" lvl="0" indent="0" algn="l" rtl="0">
              <a:spcBef>
                <a:spcPts val="0"/>
              </a:spcBef>
              <a:spcAft>
                <a:spcPts val="0"/>
              </a:spcAft>
              <a:buNone/>
            </a:pPr>
            <a:r>
              <a:rPr lang="en"/>
              <a:t>This leads to my research question, and I will go over my study design and the findings.</a:t>
            </a:r>
            <a:endParaRPr/>
          </a:p>
          <a:p>
            <a:pPr marL="0" lvl="0" indent="0" algn="l" rtl="0">
              <a:spcBef>
                <a:spcPts val="0"/>
              </a:spcBef>
              <a:spcAft>
                <a:spcPts val="0"/>
              </a:spcAft>
              <a:buNone/>
            </a:pPr>
            <a:r>
              <a:rPr lang="en"/>
              <a:t>Finally, I want to really look at the ways in which emotional labour is affected by what I termed “organizational issues” because these are things which can be changed.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0fa74d8e4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0fa74d8e4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Still little research which closely examines the rich emotion work being done in public libraries</a:t>
            </a:r>
            <a:endParaRPr/>
          </a:p>
          <a:p>
            <a:pPr marL="0" lvl="0" indent="0" algn="l" rtl="0">
              <a:spcBef>
                <a:spcPts val="0"/>
              </a:spcBef>
              <a:spcAft>
                <a:spcPts val="0"/>
              </a:spcAft>
              <a:buNone/>
            </a:pPr>
            <a:r>
              <a:rPr lang="en"/>
              <a:t>Although Julien and Genuis (2009), Matteson and Miller (2013), and Matteson, Chittock, and Mease (2015) included public library workers in their sample, all of their participants were working as librarians</a:t>
            </a:r>
            <a:endParaRPr/>
          </a:p>
          <a:p>
            <a:pPr marL="0" lvl="0" indent="0" algn="l" rtl="0">
              <a:spcBef>
                <a:spcPts val="0"/>
              </a:spcBef>
              <a:spcAft>
                <a:spcPts val="0"/>
              </a:spcAft>
              <a:buNone/>
            </a:pPr>
            <a:r>
              <a:rPr lang="en"/>
              <a:t>Excludes many other library workers who do a great deal of frontline work with the public</a:t>
            </a:r>
            <a:endParaRPr/>
          </a:p>
          <a:p>
            <a:pPr marL="0" lvl="0" indent="0" algn="l" rtl="0">
              <a:spcBef>
                <a:spcPts val="0"/>
              </a:spcBef>
              <a:spcAft>
                <a:spcPts val="0"/>
              </a:spcAft>
              <a:buNone/>
            </a:pPr>
            <a:r>
              <a:rPr lang="en"/>
              <a:t>The goal of this study is to broaden our understanding of how emotional labour impacts public library workers more generally, which includes library assistants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0fa74d8e4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50fa74d8e4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gap in the literature led to my research question.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0fa74d8e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50fa74d8e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0fa74d8e4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50fa74d8e4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study employed the experience sampling method (ESM), which asks participants to reflect on what they are doing, thinking, or feeling at specific times determined by the researcher (Vogt 2005). </a:t>
            </a:r>
            <a:endParaRPr/>
          </a:p>
          <a:p>
            <a:pPr marL="0" lvl="0" indent="0" algn="l" rtl="0">
              <a:spcBef>
                <a:spcPts val="0"/>
              </a:spcBef>
              <a:spcAft>
                <a:spcPts val="0"/>
              </a:spcAft>
              <a:buNone/>
            </a:pPr>
            <a:endParaRPr/>
          </a:p>
          <a:p>
            <a:pPr marL="0" lvl="0" indent="0" algn="l" rtl="0">
              <a:spcBef>
                <a:spcPts val="0"/>
              </a:spcBef>
              <a:spcAft>
                <a:spcPts val="0"/>
              </a:spcAft>
              <a:buNone/>
            </a:pPr>
            <a:r>
              <a:rPr lang="en"/>
              <a:t>In this case, participants were asked to reflect on their experiences after each encounter with a patron they perceive to be difficult in journals, which are “one of the most effective research tools to mine the rich personal experiences and emotions of participants’ inner lives” (Given 2005). </a:t>
            </a:r>
            <a:endParaRPr/>
          </a:p>
          <a:p>
            <a:pPr marL="0" lvl="0" indent="0" algn="l" rtl="0">
              <a:spcBef>
                <a:spcPts val="0"/>
              </a:spcBef>
              <a:spcAft>
                <a:spcPts val="0"/>
              </a:spcAft>
              <a:buNone/>
            </a:pPr>
            <a:endParaRPr/>
          </a:p>
          <a:p>
            <a:pPr marL="0" lvl="0" indent="0" algn="l" rtl="0">
              <a:spcBef>
                <a:spcPts val="0"/>
              </a:spcBef>
              <a:spcAft>
                <a:spcPts val="0"/>
              </a:spcAft>
              <a:buNone/>
            </a:pPr>
            <a:r>
              <a:rPr lang="en"/>
              <a:t>Journals are particularly useful when participants discuss sensitive topics (Given 2005). </a:t>
            </a:r>
            <a:endParaRPr/>
          </a:p>
          <a:p>
            <a:pPr marL="0" lvl="0" indent="0" algn="l" rtl="0">
              <a:spcBef>
                <a:spcPts val="0"/>
              </a:spcBef>
              <a:spcAft>
                <a:spcPts val="0"/>
              </a:spcAft>
              <a:buNone/>
            </a:pPr>
            <a:endParaRPr/>
          </a:p>
          <a:p>
            <a:pPr marL="0" lvl="0" indent="0" algn="l" rtl="0">
              <a:spcBef>
                <a:spcPts val="0"/>
              </a:spcBef>
              <a:spcAft>
                <a:spcPts val="0"/>
              </a:spcAft>
              <a:buNone/>
            </a:pPr>
            <a:r>
              <a:rPr lang="en"/>
              <a:t>Thus, this method was carefully selected as it collects rich information about individuals’ daily life experiences (Salkind 2010), and allows the participants to feel comfortable reflecting on challenging scenarios with patrons.</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822178ed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822178ed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happened in this interaction?</a:t>
            </a:r>
            <a:endParaRPr/>
          </a:p>
          <a:p>
            <a:pPr marL="0" lvl="0" indent="0" algn="l" rtl="0">
              <a:spcBef>
                <a:spcPts val="0"/>
              </a:spcBef>
              <a:spcAft>
                <a:spcPts val="0"/>
              </a:spcAft>
              <a:buNone/>
            </a:pPr>
            <a:r>
              <a:rPr lang="en"/>
              <a:t>How did you feel throughout the interaction?</a:t>
            </a:r>
            <a:endParaRPr/>
          </a:p>
          <a:p>
            <a:pPr marL="0" lvl="0" indent="0" algn="l" rtl="0">
              <a:spcBef>
                <a:spcPts val="0"/>
              </a:spcBef>
              <a:spcAft>
                <a:spcPts val="0"/>
              </a:spcAft>
              <a:buNone/>
            </a:pPr>
            <a:r>
              <a:rPr lang="en"/>
              <a:t>Did you show the patron how you felt?</a:t>
            </a:r>
            <a:endParaRPr/>
          </a:p>
          <a:p>
            <a:pPr marL="0" lvl="0" indent="0" algn="l" rtl="0">
              <a:spcBef>
                <a:spcPts val="0"/>
              </a:spcBef>
              <a:spcAft>
                <a:spcPts val="0"/>
              </a:spcAft>
              <a:buNone/>
            </a:pPr>
            <a:r>
              <a:rPr lang="en"/>
              <a:t>How do you feel after the interaction?</a:t>
            </a:r>
            <a:endParaRPr/>
          </a:p>
          <a:p>
            <a:pPr marL="0" lvl="0" indent="0" algn="l" rtl="0">
              <a:spcBef>
                <a:spcPts val="0"/>
              </a:spcBef>
              <a:spcAft>
                <a:spcPts val="0"/>
              </a:spcAft>
              <a:buNone/>
            </a:pPr>
            <a:r>
              <a:rPr lang="en"/>
              <a:t>Would you do anything differently next time?</a:t>
            </a:r>
            <a:endParaRPr/>
          </a:p>
          <a:p>
            <a:pPr marL="0" lvl="0" indent="0" algn="l" rtl="0">
              <a:spcBef>
                <a:spcPts val="0"/>
              </a:spcBef>
              <a:spcAft>
                <a:spcPts val="0"/>
              </a:spcAft>
              <a:buNone/>
            </a:pPr>
            <a:r>
              <a:rPr lang="en"/>
              <a:t>Is there anything else you want to share about the interaction?</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50fa74d8e4_0_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50fa74d8e4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Prior to beginning recruitment, ethics approval was received from the University of Alberta’s Research and Ethics Board.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5822178ed1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5822178ed1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Participants were recruited through convenience sampling. </a:t>
            </a:r>
            <a:endParaRPr/>
          </a:p>
          <a:p>
            <a:pPr marL="0" lvl="0" indent="0" algn="l" rtl="0">
              <a:spcBef>
                <a:spcPts val="0"/>
              </a:spcBef>
              <a:spcAft>
                <a:spcPts val="0"/>
              </a:spcAft>
              <a:buNone/>
            </a:pPr>
            <a:r>
              <a:rPr lang="en"/>
              <a:t>The initial plan for recruitment was to send a poster with study information to various western Canada library listervs such as Jerome-L and BCLA.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822178ed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822178ed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However, as this was only a small-scale pilot study, more than enough participants were quickly recruited through word-of-mouth alone. </a:t>
            </a:r>
            <a:endParaRPr/>
          </a:p>
          <a:p>
            <a:pPr marL="0" lvl="0" indent="0" algn="l" rtl="0">
              <a:spcBef>
                <a:spcPts val="0"/>
              </a:spcBef>
              <a:spcAft>
                <a:spcPts val="0"/>
              </a:spcAft>
              <a:buNone/>
            </a:pPr>
            <a:endParaRPr/>
          </a:p>
          <a:p>
            <a:pPr marL="0" lvl="0" indent="0" algn="l" rtl="0">
              <a:spcBef>
                <a:spcPts val="0"/>
              </a:spcBef>
              <a:spcAft>
                <a:spcPts val="0"/>
              </a:spcAft>
              <a:buNone/>
            </a:pPr>
            <a:r>
              <a:rPr lang="en"/>
              <a:t>In fact, the extremely quick response rate from participants demonstrates that this is an important topic many library workers want to discuss. </a:t>
            </a:r>
            <a:endParaRPr/>
          </a:p>
          <a:p>
            <a:pPr marL="0" lvl="0" indent="0" algn="l" rtl="0">
              <a:spcBef>
                <a:spcPts val="0"/>
              </a:spcBef>
              <a:spcAft>
                <a:spcPts val="0"/>
              </a:spcAft>
              <a:buNone/>
            </a:pPr>
            <a:endParaRPr/>
          </a:p>
          <a:p>
            <a:pPr marL="0" lvl="0" indent="0" algn="l" rtl="0">
              <a:spcBef>
                <a:spcPts val="0"/>
              </a:spcBef>
              <a:spcAft>
                <a:spcPts val="0"/>
              </a:spcAft>
              <a:buNone/>
            </a:pPr>
            <a:r>
              <a:rPr lang="en"/>
              <a:t>It should also be noted that I was able to recruit participants quickly due to my experience working in a public library, which means I had access to a network of public library employees. </a:t>
            </a:r>
            <a:endParaRPr/>
          </a:p>
          <a:p>
            <a:pPr marL="0" lvl="0" indent="0" algn="l" rtl="0">
              <a:spcBef>
                <a:spcPts val="0"/>
              </a:spcBef>
              <a:spcAft>
                <a:spcPts val="0"/>
              </a:spcAft>
              <a:buNone/>
            </a:pPr>
            <a:endParaRPr/>
          </a:p>
          <a:p>
            <a:pPr marL="0" lvl="0" indent="0" algn="l" rtl="0">
              <a:spcBef>
                <a:spcPts val="0"/>
              </a:spcBef>
              <a:spcAft>
                <a:spcPts val="0"/>
              </a:spcAft>
              <a:buNone/>
            </a:pPr>
            <a:r>
              <a:rPr lang="en"/>
              <a:t>I shared the study poster through private personal messages with other library workers, and they then shared this information with their networks. </a:t>
            </a:r>
            <a:endParaRPr/>
          </a:p>
          <a:p>
            <a:pPr marL="0" lvl="0" indent="0" algn="l" rtl="0">
              <a:spcBef>
                <a:spcPts val="0"/>
              </a:spcBef>
              <a:spcAft>
                <a:spcPts val="0"/>
              </a:spcAft>
              <a:buNone/>
            </a:pPr>
            <a:endParaRPr/>
          </a:p>
          <a:p>
            <a:pPr marL="0" lvl="0" indent="0" algn="l" rtl="0">
              <a:spcBef>
                <a:spcPts val="0"/>
              </a:spcBef>
              <a:spcAft>
                <a:spcPts val="0"/>
              </a:spcAft>
              <a:buNone/>
            </a:pPr>
            <a:r>
              <a:rPr lang="en"/>
              <a:t>Within a few days I had more than enough participants. In total, eleven library workers expressed interest in participating, and in the end five completed the study.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0fa74d8e4_0_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0fa74d8e4_0_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Participants were asked to complete an optional demographics questionnaire, and four out of five participants completed it. </a:t>
            </a:r>
            <a:endParaRPr/>
          </a:p>
          <a:p>
            <a:pPr marL="0" lvl="0" indent="0" algn="l" rtl="0">
              <a:spcBef>
                <a:spcPts val="0"/>
              </a:spcBef>
              <a:spcAft>
                <a:spcPts val="0"/>
              </a:spcAft>
              <a:buNone/>
            </a:pPr>
            <a:endParaRPr/>
          </a:p>
          <a:p>
            <a:pPr marL="0" lvl="0" indent="0" algn="l" rtl="0">
              <a:spcBef>
                <a:spcPts val="0"/>
              </a:spcBef>
              <a:spcAft>
                <a:spcPts val="0"/>
              </a:spcAft>
              <a:buNone/>
            </a:pPr>
            <a:r>
              <a:rPr lang="en"/>
              <a:t>Of those, all were females working as Library Assistants in public libraries throughout western Canada. One was between the age of 35-44, two were aged 45-54, and one was 55-64 years old. </a:t>
            </a:r>
            <a:endParaRPr/>
          </a:p>
          <a:p>
            <a:pPr marL="0" lvl="0" indent="0" algn="l" rtl="0">
              <a:spcBef>
                <a:spcPts val="0"/>
              </a:spcBef>
              <a:spcAft>
                <a:spcPts val="0"/>
              </a:spcAft>
              <a:buNone/>
            </a:pPr>
            <a:endParaRPr/>
          </a:p>
          <a:p>
            <a:pPr marL="0" lvl="0" indent="0" algn="l" rtl="0">
              <a:spcBef>
                <a:spcPts val="0"/>
              </a:spcBef>
              <a:spcAft>
                <a:spcPts val="0"/>
              </a:spcAft>
              <a:buNone/>
            </a:pPr>
            <a:r>
              <a:rPr lang="en"/>
              <a:t>Three participants worked full-time, and one worked part-time. </a:t>
            </a:r>
            <a:endParaRPr/>
          </a:p>
          <a:p>
            <a:pPr marL="0" lvl="0" indent="0" algn="l" rtl="0">
              <a:spcBef>
                <a:spcPts val="0"/>
              </a:spcBef>
              <a:spcAft>
                <a:spcPts val="0"/>
              </a:spcAft>
              <a:buNone/>
            </a:pPr>
            <a:endParaRPr/>
          </a:p>
          <a:p>
            <a:pPr marL="0" lvl="0" indent="0" algn="l" rtl="0">
              <a:spcBef>
                <a:spcPts val="0"/>
              </a:spcBef>
              <a:spcAft>
                <a:spcPts val="0"/>
              </a:spcAft>
              <a:buNone/>
            </a:pPr>
            <a:r>
              <a:rPr lang="en"/>
              <a:t>None identified as visible minorities, or First Nations, Inuit, or Métis.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0fa74d8e4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0fa74d8e4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Open-coded, iterative analysis which incorporates emergent themes from the data as well as existing models and theories (Tracy 2013).</a:t>
            </a:r>
            <a:endParaRPr/>
          </a:p>
          <a:p>
            <a:pPr marL="0" lvl="0" indent="0" algn="l" rtl="0">
              <a:spcBef>
                <a:spcPts val="0"/>
              </a:spcBef>
              <a:spcAft>
                <a:spcPts val="0"/>
              </a:spcAft>
              <a:buNone/>
            </a:pPr>
            <a:endParaRPr/>
          </a:p>
          <a:p>
            <a:pPr marL="0" lvl="0" indent="0" algn="l" rtl="0">
              <a:spcBef>
                <a:spcPts val="0"/>
              </a:spcBef>
              <a:spcAft>
                <a:spcPts val="0"/>
              </a:spcAft>
              <a:buNone/>
            </a:pPr>
            <a:r>
              <a:rPr lang="en"/>
              <a:t>Coded four times (though I wish I was able to code it more!).</a:t>
            </a:r>
            <a:endParaRPr/>
          </a:p>
          <a:p>
            <a:pPr marL="0" lvl="0" indent="0" algn="l" rtl="0">
              <a:spcBef>
                <a:spcPts val="0"/>
              </a:spcBef>
              <a:spcAft>
                <a:spcPts val="0"/>
              </a:spcAft>
              <a:buNone/>
            </a:pPr>
            <a:endParaRPr/>
          </a:p>
          <a:p>
            <a:pPr marL="0" lvl="0" indent="0" algn="l" rtl="0">
              <a:spcBef>
                <a:spcPts val="0"/>
              </a:spcBef>
              <a:spcAft>
                <a:spcPts val="0"/>
              </a:spcAft>
              <a:buNone/>
            </a:pPr>
            <a:r>
              <a:rPr lang="en"/>
              <a:t>Coded based on who the difficult patron was, when the event occured, where the event occured, what the staff member felt, why they felt that way, and how they performed emotional labour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0fa74d8e4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0fa74d8e4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0fa74d8e4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0fa74d8e4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0fa74d8e4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0fa74d8e4_0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The fewest events occur</a:t>
            </a:r>
            <a:r>
              <a:rPr lang="en-US" dirty="0" smtClean="0"/>
              <a:t>r</a:t>
            </a:r>
            <a:r>
              <a:rPr lang="en" dirty="0" smtClean="0"/>
              <a:t>ed during traditional </a:t>
            </a:r>
            <a:r>
              <a:rPr lang="en" dirty="0"/>
              <a:t>library work, which includes putting items on hold, checking out items, reader’s advisory, and programs. For example, </a:t>
            </a:r>
            <a:r>
              <a:rPr lang="en" dirty="0" smtClean="0"/>
              <a:t>one participant reported </a:t>
            </a:r>
            <a:r>
              <a:rPr lang="en" dirty="0"/>
              <a:t>feeling shocked and shaken while discussing a teen program with a mother.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smtClean="0"/>
              <a:t>More events </a:t>
            </a:r>
            <a:r>
              <a:rPr lang="en" dirty="0"/>
              <a:t>took place when patrons were using technology in the branch. Only one event occured when a patron was using his personal laptop, and the rest occured when patrons were using the public computers. Most involved the patron requesting assistance from library staff. For example, </a:t>
            </a:r>
            <a:r>
              <a:rPr lang="en" dirty="0" smtClean="0"/>
              <a:t>one </a:t>
            </a:r>
            <a:r>
              <a:rPr lang="en" baseline="0" dirty="0" smtClean="0"/>
              <a:t>participant </a:t>
            </a:r>
            <a:r>
              <a:rPr lang="en" dirty="0" smtClean="0"/>
              <a:t>described </a:t>
            </a:r>
            <a:r>
              <a:rPr lang="en" dirty="0"/>
              <a:t>helping an immigrant to Canada type up a document about his brother-in-law being tortured, and feeling emotionally drained afterwards.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smtClean="0"/>
              <a:t>And the </a:t>
            </a:r>
            <a:r>
              <a:rPr lang="en" dirty="0"/>
              <a:t>overwhelming amount of events took place while the library workers engaged in social work, which encompasses all events that are neither traditional library work or technology-related, and instead focuses on strictly social interactions with patrons. </a:t>
            </a:r>
            <a:r>
              <a:rPr lang="en" dirty="0" smtClean="0"/>
              <a:t>This </a:t>
            </a:r>
            <a:r>
              <a:rPr lang="en" dirty="0"/>
              <a:t>includes dealing with unattended children, theft, sleeping patrons, youth skipping school, swearing, trespassing, phone use, and patrons bringing bikes or scooters into library. </a:t>
            </a:r>
            <a:r>
              <a:rPr lang="en" dirty="0" smtClean="0"/>
              <a:t>One</a:t>
            </a:r>
            <a:r>
              <a:rPr lang="en" baseline="0" dirty="0" smtClean="0"/>
              <a:t> participant </a:t>
            </a:r>
            <a:r>
              <a:rPr lang="en" dirty="0" smtClean="0"/>
              <a:t>often </a:t>
            </a:r>
            <a:r>
              <a:rPr lang="en" dirty="0"/>
              <a:t>labelled these encounters as social work, and expressed exasperation at not having the right training or skills to handle these interactions well. The implications of this unclear job role are discussed more in another section</a:t>
            </a:r>
            <a:r>
              <a:rPr lang="en" dirty="0" smtClean="0"/>
              <a:t>.</a:t>
            </a:r>
            <a:endParaRPr dirty="0"/>
          </a:p>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7fa17d6cf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7fa17d6cf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most common feeling cited by participants was being annoyed, which was following by feeling frustrated, angry, nervous, and drained. As you can see from this word cloyudhe overwhelming majority of emotions elicited by difficult patrons were negative.</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699793f7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699793f7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Two participants also reported physical effects in response to the incidents. </a:t>
            </a:r>
            <a:endParaRPr dirty="0"/>
          </a:p>
          <a:p>
            <a:pPr marL="0" lvl="0" indent="0" algn="l" rtl="0">
              <a:spcBef>
                <a:spcPts val="0"/>
              </a:spcBef>
              <a:spcAft>
                <a:spcPts val="0"/>
              </a:spcAft>
              <a:buNone/>
            </a:pPr>
            <a:r>
              <a:rPr lang="en" dirty="0" smtClean="0"/>
              <a:t>One </a:t>
            </a:r>
            <a:r>
              <a:rPr lang="en" dirty="0"/>
              <a:t>wrote, “I could feel my breathing change the more nervous I got and my adrenaline level increase”. </a:t>
            </a:r>
            <a:endParaRPr dirty="0"/>
          </a:p>
          <a:p>
            <a:pPr marL="0" lvl="0" indent="0" algn="l" rtl="0">
              <a:spcBef>
                <a:spcPts val="0"/>
              </a:spcBef>
              <a:spcAft>
                <a:spcPts val="0"/>
              </a:spcAft>
              <a:buNone/>
            </a:pPr>
            <a:r>
              <a:rPr lang="en" dirty="0"/>
              <a:t>She also noted that she felt her blood pressure rising in two different scenarios. </a:t>
            </a:r>
            <a:endParaRPr lang="en" dirty="0" smtClean="0"/>
          </a:p>
          <a:p>
            <a:pPr marL="0" lvl="0" indent="0" algn="l" rtl="0">
              <a:spcBef>
                <a:spcPts val="0"/>
              </a:spcBef>
              <a:spcAft>
                <a:spcPts val="0"/>
              </a:spcAft>
              <a:buNone/>
            </a:pPr>
            <a:r>
              <a:rPr lang="en" dirty="0" smtClean="0"/>
              <a:t>Similarly</a:t>
            </a:r>
            <a:r>
              <a:rPr lang="en" dirty="0"/>
              <a:t>, another participant experienced a physical response to strong emotions elicited by a difficult patron. </a:t>
            </a:r>
            <a:endParaRPr dirty="0"/>
          </a:p>
          <a:p>
            <a:pPr marL="0" lvl="0" indent="0" algn="l" rtl="0">
              <a:spcBef>
                <a:spcPts val="0"/>
              </a:spcBef>
              <a:spcAft>
                <a:spcPts val="0"/>
              </a:spcAft>
              <a:buNone/>
            </a:pPr>
            <a:r>
              <a:rPr lang="en" dirty="0"/>
              <a:t>After one event, she left work crying because she was so frustrated. The provided prompts did not request information about physical changes, but it is interesting to note that these scenarios had more than an emotional impact on participants.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Two participants reported that the incidents negatively affected them after leaving work. For instance, one reported still feeling bothered by an incident hours after it occured. Similarly, another wrote about feeling bad about an incident hours later, and wanting to find the patron they were harsh with to make things right.</a:t>
            </a:r>
            <a:endParaRPr dirty="0"/>
          </a:p>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0fa74d8e4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0fa74d8e4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data was also coded to try to understand the cause of the emotions which participants had to manage. I have broken this down into two main categories, which have some sub-categories. </a:t>
            </a:r>
            <a:endParaRPr/>
          </a:p>
          <a:p>
            <a:pPr marL="0" lvl="0" indent="0" algn="l" rtl="0">
              <a:spcBef>
                <a:spcPts val="0"/>
              </a:spcBef>
              <a:spcAft>
                <a:spcPts val="0"/>
              </a:spcAft>
              <a:buNone/>
            </a:pPr>
            <a:r>
              <a:rPr lang="en"/>
              <a:t>The area I really want to focus on is the last one, because this is something that library management can actually work towards changing.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7fa17d6c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57fa17d6c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Unsurprisingly, many of the participants noted feeling negative feelings directly related to the patron’s behaviour, which was mostly negative. </a:t>
            </a:r>
            <a:endParaRPr/>
          </a:p>
          <a:p>
            <a:pPr marL="0" lvl="0" indent="0" algn="l" rtl="0">
              <a:spcBef>
                <a:spcPts val="0"/>
              </a:spcBef>
              <a:spcAft>
                <a:spcPts val="0"/>
              </a:spcAft>
              <a:buNone/>
            </a:pPr>
            <a:r>
              <a:rPr lang="en"/>
              <a:t>Patrons were often described as angry, agitated, defiant, rude, entitled, aggressive, and intimidating. Staff were often sworn at by angry patrons. </a:t>
            </a:r>
            <a:endParaRPr/>
          </a:p>
          <a:p>
            <a:pPr marL="0" lvl="0" indent="0" algn="l" rtl="0">
              <a:spcBef>
                <a:spcPts val="0"/>
              </a:spcBef>
              <a:spcAft>
                <a:spcPts val="0"/>
              </a:spcAft>
              <a:buNone/>
            </a:pPr>
            <a:r>
              <a:rPr lang="en"/>
              <a:t>For example, one participant was was told that she “should be shot on the spot [and] that [she] was a fucking lying bitch" when she could not find a patron’s library card in the system.</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7fa17d6c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57fa17d6c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7fa17d6c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7fa17d6c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Negative behaviour also took the form of sexual harassment of staff, which I thought was interesting to note considering the presentation by Dr. Oliphant, Dr. Allard, and Angela Lieu this morning.</a:t>
            </a:r>
            <a:endParaRPr/>
          </a:p>
          <a:p>
            <a:pPr marL="0" lvl="0" indent="0" algn="l" rtl="0">
              <a:spcBef>
                <a:spcPts val="0"/>
              </a:spcBef>
              <a:spcAft>
                <a:spcPts val="0"/>
              </a:spcAft>
              <a:buNone/>
            </a:pPr>
            <a:r>
              <a:rPr lang="en"/>
              <a:t>When one participant’s colleague asked how she could help a patron, he responded that he just needed her name and phone number. she demanded he repeat what he said, and when he told her he was joking she told him that was harassment. She wrote, “it is tiring always having to stand up for yourself and others”.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7fa17d6c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57fa17d6c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However, it is interesting to note that participants also reported negative feelings due to patron behaviour which was not necessarily negative. </a:t>
            </a:r>
            <a:endParaRPr dirty="0"/>
          </a:p>
          <a:p>
            <a:pPr marL="0" lvl="0" indent="0" algn="l" rtl="0">
              <a:spcBef>
                <a:spcPts val="0"/>
              </a:spcBef>
              <a:spcAft>
                <a:spcPts val="0"/>
              </a:spcAft>
              <a:buNone/>
            </a:pPr>
            <a:r>
              <a:rPr lang="en" dirty="0"/>
              <a:t>For example, one </a:t>
            </a:r>
            <a:r>
              <a:rPr lang="en" dirty="0" smtClean="0"/>
              <a:t>participant </a:t>
            </a:r>
            <a:r>
              <a:rPr lang="en" dirty="0"/>
              <a:t>reported feeling tired and “going through the motions” while helping a regular patron with a disability who is “sweet and polite”. The patron wanted book adaptations of her favourite television shows, which she knew did not exist. This made the process tedious.</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7fa17d6c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7fa17d6c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Participants also noted several organizational factors which caused them to perform emotional labour.</a:t>
            </a:r>
            <a:endParaRPr/>
          </a:p>
          <a:p>
            <a:pPr marL="0" lvl="0" indent="0" algn="l" rtl="0">
              <a:spcBef>
                <a:spcPts val="0"/>
              </a:spcBef>
              <a:spcAft>
                <a:spcPts val="0"/>
              </a:spcAft>
              <a:buNone/>
            </a:pPr>
            <a:endParaRPr/>
          </a:p>
          <a:p>
            <a:pPr marL="0" lvl="0" indent="0" algn="l" rtl="0">
              <a:spcBef>
                <a:spcPts val="0"/>
              </a:spcBef>
              <a:spcAft>
                <a:spcPts val="0"/>
              </a:spcAft>
              <a:buNone/>
            </a:pPr>
            <a:r>
              <a:rPr lang="en"/>
              <a:t>Two participants often noted that they were unsure what their role as a library worker was. For example, one wrote:</a:t>
            </a:r>
            <a:endParaRPr/>
          </a:p>
          <a:p>
            <a:pPr marL="0" lvl="0" indent="0" algn="l" rtl="0">
              <a:spcBef>
                <a:spcPts val="0"/>
              </a:spcBef>
              <a:spcAft>
                <a:spcPts val="0"/>
              </a:spcAft>
              <a:buNone/>
            </a:pPr>
            <a:r>
              <a:rPr lang="en"/>
              <a:t>Afterwards I was just questioning what my role is as a library worker. We are meant to be able to enforce policies, help drunk customers, homeless customers, customers who are high, customers who need assistance finding someplace to live, while also helping other customers with regular customer enquiries.</a:t>
            </a:r>
            <a:endParaRPr/>
          </a:p>
          <a:p>
            <a:pPr marL="0" lvl="0" indent="0" algn="l" rtl="0">
              <a:spcBef>
                <a:spcPts val="0"/>
              </a:spcBef>
              <a:spcAft>
                <a:spcPts val="0"/>
              </a:spcAft>
              <a:buNone/>
            </a:pPr>
            <a:endParaRPr/>
          </a:p>
          <a:p>
            <a:pPr marL="0" lvl="0" indent="0" algn="l" rtl="0">
              <a:spcBef>
                <a:spcPts val="0"/>
              </a:spcBef>
              <a:spcAft>
                <a:spcPts val="0"/>
              </a:spcAft>
              <a:buNone/>
            </a:pPr>
            <a:r>
              <a:rPr lang="en"/>
              <a:t>This demonstrates that she does not see this type of social work as “regular” library work, yet it constitutes a large part of her job. This uncertainty of what is expected of her as a library worker is noted three more times by Margaret who notes she is “not a trained social worker” and “not a counsellor”, despite the social work that often arises in her role working in a public library.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0fa74d8e4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0fa74d8e4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Working in a frontline public library position throughout my MLIS</a:t>
            </a:r>
            <a:endParaRPr/>
          </a:p>
          <a:p>
            <a:pPr marL="0" lvl="0" indent="0" algn="l" rtl="0">
              <a:spcBef>
                <a:spcPts val="0"/>
              </a:spcBef>
              <a:spcAft>
                <a:spcPts val="0"/>
              </a:spcAft>
              <a:buNone/>
            </a:pPr>
            <a:r>
              <a:rPr lang="en"/>
              <a:t>Emotional labour not discussed in my MLIS education</a:t>
            </a:r>
            <a:endParaRPr/>
          </a:p>
          <a:p>
            <a:pPr marL="0" lvl="0" indent="0" algn="l" rtl="0">
              <a:spcBef>
                <a:spcPts val="0"/>
              </a:spcBef>
              <a:spcAft>
                <a:spcPts val="0"/>
              </a:spcAft>
              <a:buNone/>
            </a:pPr>
            <a:r>
              <a:rPr lang="en"/>
              <a:t>Emotional labour not discussed in my training at work</a:t>
            </a:r>
            <a:endParaRPr/>
          </a:p>
          <a:p>
            <a:pPr marL="0" lvl="0" indent="0" algn="l" rtl="0">
              <a:spcBef>
                <a:spcPts val="0"/>
              </a:spcBef>
              <a:spcAft>
                <a:spcPts val="0"/>
              </a:spcAft>
              <a:buNone/>
            </a:pPr>
            <a:r>
              <a:rPr lang="en"/>
              <a:t>As someone who loves stories, I knew I wanted to conduct a qualitative research for my final course in my MLIS</a:t>
            </a:r>
            <a:endParaRPr/>
          </a:p>
          <a:p>
            <a:pPr marL="0" lvl="0" indent="0" algn="l" rtl="0">
              <a:spcBef>
                <a:spcPts val="0"/>
              </a:spcBef>
              <a:spcAft>
                <a:spcPts val="0"/>
              </a:spcAft>
              <a:buNone/>
            </a:pPr>
            <a:r>
              <a:rPr lang="en"/>
              <a:t>LIS 597 - Advanced Research with Tami Oliphant</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https://calgarylibrary.ca/blogs/post/take-a-look-inside-your-new-central-library/</a:t>
            </a:r>
            <a:endParaRPr/>
          </a:p>
          <a:p>
            <a:pPr marL="0" lvl="0" indent="0" algn="l" rtl="0">
              <a:spcBef>
                <a:spcPts val="0"/>
              </a:spcBef>
              <a:spcAft>
                <a:spcPts val="0"/>
              </a:spcAft>
              <a:buNone/>
            </a:pPr>
            <a:r>
              <a:rPr lang="en" u="sng">
                <a:solidFill>
                  <a:schemeClr val="hlink"/>
                </a:solidFill>
                <a:hlinkClick r:id="rId4"/>
              </a:rPr>
              <a:t>https://www.pexels.com/photo/assorted-books-on-shelf-1290141/</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7fa17d6cf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57fa17d6c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Similarly, another participant expressed concern for the type of incidents occurring in the library:</a:t>
            </a:r>
            <a:endParaRPr/>
          </a:p>
          <a:p>
            <a:pPr marL="0" lvl="0" indent="0" algn="l" rtl="0">
              <a:spcBef>
                <a:spcPts val="0"/>
              </a:spcBef>
              <a:spcAft>
                <a:spcPts val="0"/>
              </a:spcAft>
              <a:buNone/>
            </a:pPr>
            <a:endParaRPr/>
          </a:p>
          <a:p>
            <a:pPr marL="0" lvl="0" indent="0" algn="l" rtl="0">
              <a:spcBef>
                <a:spcPts val="0"/>
              </a:spcBef>
              <a:spcAft>
                <a:spcPts val="0"/>
              </a:spcAft>
              <a:buNone/>
            </a:pPr>
            <a:r>
              <a:rPr lang="en"/>
              <a:t>Am I even working in a library? It is a library by title, but if you observe what occurs inside this “library” you will see it is not a library, but rather a centre of crime, depredation, and other troubles to the surrounding community. Although it doesn’t feel shameful, by fact it is a shameful institution as it serves as the congregation place for much violence, incivilty [sic], and criminal acts in the community. </a:t>
            </a:r>
            <a:endParaRPr/>
          </a:p>
          <a:p>
            <a:pPr marL="0" lvl="0" indent="0" algn="l" rtl="0">
              <a:spcBef>
                <a:spcPts val="0"/>
              </a:spcBef>
              <a:spcAft>
                <a:spcPts val="0"/>
              </a:spcAft>
              <a:buNone/>
            </a:pPr>
            <a:endParaRPr/>
          </a:p>
          <a:p>
            <a:pPr marL="0" lvl="0" indent="0" algn="l" rtl="0">
              <a:spcBef>
                <a:spcPts val="0"/>
              </a:spcBef>
              <a:spcAft>
                <a:spcPts val="0"/>
              </a:spcAft>
              <a:buNone/>
            </a:pPr>
            <a:r>
              <a:rPr lang="en"/>
              <a:t>This illustrates that the library does not meet their expectations for the type of events that should occur there, and as a result the type of incidents they are required to deal with.</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7fa17d6cf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7fa17d6c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Another commonly mentioned trigger for negative emotions was a lack of management support.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was cited by four out of five participants as a regular concern.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At times, this was an in-the-moment desire for management to support them in the difficult situation.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example, one participant wrote, “I felt helpless because there were no leadership team members working that evening to support me.” In other situations, staff did not agree with how management decided to handle the difficult patron.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instance, another wrote:</a:t>
            </a:r>
            <a:endParaRPr dirty="0"/>
          </a:p>
          <a:p>
            <a:pPr marL="0" lvl="0" indent="0" algn="l" rtl="0">
              <a:spcBef>
                <a:spcPts val="0"/>
              </a:spcBef>
              <a:spcAft>
                <a:spcPts val="0"/>
              </a:spcAft>
              <a:buNone/>
            </a:pPr>
            <a:r>
              <a:rPr lang="en" dirty="0"/>
              <a:t>[My manager] made the decision to let him stay because he ‘seemed to be calming down’. I was annoyed with that decision as I felt his behaviour was inappropriate.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another event, this participant wrote, “I did not feel supported by my [supervisor] in this situation” which caused her to feel frustrated. </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57fa17d6cf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57fa17d6cf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Similarly, a participant wrote about how her poor relationship with her manager affects her daily work:</a:t>
            </a:r>
            <a:endParaRPr/>
          </a:p>
          <a:p>
            <a:pPr marL="0" lvl="0" indent="0" algn="l" rtl="0">
              <a:spcBef>
                <a:spcPts val="0"/>
              </a:spcBef>
              <a:spcAft>
                <a:spcPts val="0"/>
              </a:spcAft>
              <a:buNone/>
            </a:pPr>
            <a:endParaRPr/>
          </a:p>
          <a:p>
            <a:pPr marL="0" lvl="0" indent="0" algn="l" rtl="0">
              <a:spcBef>
                <a:spcPts val="0"/>
              </a:spcBef>
              <a:spcAft>
                <a:spcPts val="0"/>
              </a:spcAft>
              <a:buNone/>
            </a:pPr>
            <a:r>
              <a:rPr lang="en"/>
              <a:t>It is not a fun place to work. I just try and go in and do my job and keep below the manager’s radar. This tends to affect my customer service skills because if I am frustrated with the manager or something she has said to me then I go out on the desk and am not as helpful as I could be. There are ripple effects.</a:t>
            </a:r>
            <a:endParaRPr/>
          </a:p>
          <a:p>
            <a:pPr marL="0" lvl="0" indent="0" algn="l" rtl="0">
              <a:spcBef>
                <a:spcPts val="0"/>
              </a:spcBef>
              <a:spcAft>
                <a:spcPts val="0"/>
              </a:spcAft>
              <a:buNone/>
            </a:pPr>
            <a:endParaRPr/>
          </a:p>
          <a:p>
            <a:pPr marL="0" lvl="0" indent="0" algn="l" rtl="0">
              <a:spcBef>
                <a:spcPts val="0"/>
              </a:spcBef>
              <a:spcAft>
                <a:spcPts val="0"/>
              </a:spcAft>
              <a:buNone/>
            </a:pPr>
            <a:r>
              <a:rPr lang="en"/>
              <a:t>This tension often caused additional work stress for her.</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50fa74d8e4_0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50fa74d8e4_0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line with other LIS studies, surface acting was the most commonly used technique to manage emotional labour. Similarly, deep acting was used infrequently.</a:t>
            </a:r>
            <a:endParaRPr/>
          </a:p>
          <a:p>
            <a:pPr marL="0" lvl="0" indent="0" algn="l" rtl="0">
              <a:spcBef>
                <a:spcPts val="0"/>
              </a:spcBef>
              <a:spcAft>
                <a:spcPts val="0"/>
              </a:spcAft>
              <a:buNone/>
            </a:pPr>
            <a:endParaRPr/>
          </a:p>
          <a:p>
            <a:pPr marL="0" lvl="0" indent="0" algn="l" rtl="0">
              <a:spcBef>
                <a:spcPts val="0"/>
              </a:spcBef>
              <a:spcAft>
                <a:spcPts val="0"/>
              </a:spcAft>
              <a:buNone/>
            </a:pPr>
            <a:r>
              <a:rPr lang="en"/>
              <a:t>Interestingly, participants also note that they WERE NOT performing emotional labour almost as often as they were, which I’ve termed “no acting”.</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0fa74d8e4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0fa74d8e4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5699793f7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5699793f7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5699793f7c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5699793f7c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These vivid stories help illustrate how much emotional labour public library staff are required to perform.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 the first study which includes library assistants, these findings have could have implications for public library systems which employ library assistants to do the bulk of the work with the public.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First and foremost, we must simply acknowledge that emotional labour is inherent in public library work, and that frontline library workers like library assistants are doing a large amount of this work.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data demonstrates that emotional labour can take place anywhere that library staff interact with patrons, and it often occurs during routine tasks such as helping patrons check items out, or assisting them on the computers.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However, there is also an overwhelming amount of social work being done by public library workers, and some do not see this as part of their job.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sense of doing work outside of their job role, and not having the proper skills puts a great deal of added stressed on the workers.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Public libraries need to consider job expectations, and clarify this in the job description. This will also help with both staff recruitment and retention. If there is an expectation for staff to perform social work, this needs to be explicitly communicated to staff, and robust training must be offered to enhance staff confidence. Libraries might also consider hiring more skilled social workers to work in branches with the highest need.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699793f7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699793f7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However, there is also an overwhelming amount of social work being done by public library workers, and some do not see this as part of their job.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sense of doing work outside of their job role, and not having the proper skills puts a great deal of added stressed on the workers.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Public libraries need to consider job expectations, and clarify this in the job description. This will also help with both staff recruitment and retention.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there is an expectation for staff to perform social work, this needs to be explicitly communicated to staff, and robust training must be offered to enhance staff confidence.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Libraries might also consider hiring more skilled social workers to work in branches with the highest need.</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699793f7c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5699793f7c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an unclear job role, lack of management support often causes added stress which workers must manage. </a:t>
            </a:r>
            <a:endParaRPr/>
          </a:p>
          <a:p>
            <a:pPr marL="0" lvl="0" indent="0" algn="l" rtl="0">
              <a:spcBef>
                <a:spcPts val="0"/>
              </a:spcBef>
              <a:spcAft>
                <a:spcPts val="0"/>
              </a:spcAft>
              <a:buNone/>
            </a:pPr>
            <a:endParaRPr/>
          </a:p>
          <a:p>
            <a:pPr marL="0" lvl="0" indent="0" algn="l" rtl="0">
              <a:spcBef>
                <a:spcPts val="0"/>
              </a:spcBef>
              <a:spcAft>
                <a:spcPts val="0"/>
              </a:spcAft>
              <a:buNone/>
            </a:pPr>
            <a:r>
              <a:rPr lang="en"/>
              <a:t>Libraries could strive to have at least one member of the management team of a branch always working to ensure staff feel that they are there to support them if necessary. </a:t>
            </a:r>
            <a:endParaRPr/>
          </a:p>
          <a:p>
            <a:pPr marL="0" lvl="0" indent="0" algn="l" rtl="0">
              <a:spcBef>
                <a:spcPts val="0"/>
              </a:spcBef>
              <a:spcAft>
                <a:spcPts val="0"/>
              </a:spcAft>
              <a:buNone/>
            </a:pPr>
            <a:endParaRPr/>
          </a:p>
          <a:p>
            <a:pPr marL="0" lvl="0" indent="0" algn="l" rtl="0">
              <a:spcBef>
                <a:spcPts val="0"/>
              </a:spcBef>
              <a:spcAft>
                <a:spcPts val="0"/>
              </a:spcAft>
              <a:buNone/>
            </a:pPr>
            <a:r>
              <a:rPr lang="en"/>
              <a:t>Taking the time to listen to staff vent will also help prevent stronger negative reactions.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5699793f7c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5699793f7c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in Sheih (2010), this study shows that emotional labour has a negative impact mental and physical well-being. </a:t>
            </a:r>
            <a:endParaRPr/>
          </a:p>
          <a:p>
            <a:pPr marL="0" lvl="0" indent="0" algn="l" rtl="0">
              <a:spcBef>
                <a:spcPts val="0"/>
              </a:spcBef>
              <a:spcAft>
                <a:spcPts val="0"/>
              </a:spcAft>
              <a:buNone/>
            </a:pPr>
            <a:endParaRPr/>
          </a:p>
          <a:p>
            <a:pPr marL="0" lvl="0" indent="0" algn="l" rtl="0">
              <a:spcBef>
                <a:spcPts val="0"/>
              </a:spcBef>
              <a:spcAft>
                <a:spcPts val="0"/>
              </a:spcAft>
              <a:buNone/>
            </a:pPr>
            <a:r>
              <a:rPr lang="en"/>
              <a:t>It also shows that these effects sometimes follow workers home. </a:t>
            </a:r>
            <a:endParaRPr/>
          </a:p>
          <a:p>
            <a:pPr marL="0" lvl="0" indent="0" algn="l" rtl="0">
              <a:spcBef>
                <a:spcPts val="0"/>
              </a:spcBef>
              <a:spcAft>
                <a:spcPts val="0"/>
              </a:spcAft>
              <a:buNone/>
            </a:pPr>
            <a:endParaRPr/>
          </a:p>
          <a:p>
            <a:pPr marL="0" lvl="0" indent="0" algn="l" rtl="0">
              <a:spcBef>
                <a:spcPts val="0"/>
              </a:spcBef>
              <a:spcAft>
                <a:spcPts val="0"/>
              </a:spcAft>
              <a:buNone/>
            </a:pPr>
            <a:r>
              <a:rPr lang="en"/>
              <a:t>Management should ensure all staff, whether temporary or permanent, benefitted or not, should have access to counselling in order to manage these lingering negative effects.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0fa74d8e4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0fa74d8e4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50fa74d8e4_0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50fa74d8e4_0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57fa17d6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7fa17d6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study has several limitations to acknowledge. </a:t>
            </a:r>
            <a:endParaRPr/>
          </a:p>
          <a:p>
            <a:pPr marL="0" lvl="0" indent="0" algn="l" rtl="0">
              <a:spcBef>
                <a:spcPts val="0"/>
              </a:spcBef>
              <a:spcAft>
                <a:spcPts val="0"/>
              </a:spcAft>
              <a:buNone/>
            </a:pPr>
            <a:endParaRPr/>
          </a:p>
          <a:p>
            <a:pPr marL="0" lvl="0" indent="0" algn="l" rtl="0">
              <a:spcBef>
                <a:spcPts val="0"/>
              </a:spcBef>
              <a:spcAft>
                <a:spcPts val="0"/>
              </a:spcAft>
              <a:buNone/>
            </a:pPr>
            <a:r>
              <a:rPr lang="en"/>
              <a:t>Although the study produced a great deal of data for a pilot study, it is still a qualitative study which can only speak to the specific experiences of a small group of people. </a:t>
            </a:r>
            <a:endParaRPr/>
          </a:p>
          <a:p>
            <a:pPr marL="0" lvl="0" indent="0" algn="l" rtl="0">
              <a:spcBef>
                <a:spcPts val="0"/>
              </a:spcBef>
              <a:spcAft>
                <a:spcPts val="0"/>
              </a:spcAft>
              <a:buNone/>
            </a:pPr>
            <a:endParaRPr/>
          </a:p>
          <a:p>
            <a:pPr marL="0" lvl="0" indent="0" algn="l" rtl="0">
              <a:spcBef>
                <a:spcPts val="0"/>
              </a:spcBef>
              <a:spcAft>
                <a:spcPts val="0"/>
              </a:spcAft>
              <a:buNone/>
            </a:pPr>
            <a:r>
              <a:rPr lang="en"/>
              <a:t>As a result, findings may not be transferable to different library workers.</a:t>
            </a:r>
            <a:endParaRPr/>
          </a:p>
          <a:p>
            <a:pPr marL="0" lvl="0" indent="0" algn="l" rtl="0">
              <a:spcBef>
                <a:spcPts val="0"/>
              </a:spcBef>
              <a:spcAft>
                <a:spcPts val="0"/>
              </a:spcAft>
              <a:buNone/>
            </a:pPr>
            <a:endParaRPr/>
          </a:p>
          <a:p>
            <a:pPr marL="0" lvl="0" indent="0" algn="l" rtl="0">
              <a:spcBef>
                <a:spcPts val="0"/>
              </a:spcBef>
              <a:spcAft>
                <a:spcPts val="0"/>
              </a:spcAft>
              <a:buNone/>
            </a:pPr>
            <a:r>
              <a:rPr lang="en"/>
              <a:t> Furthermore, as a pilot study conducted for a research class, the data was only coded by the author, and due to time constraints a single method was used. </a:t>
            </a:r>
            <a:endParaRPr/>
          </a:p>
          <a:p>
            <a:pPr marL="0" lvl="0" indent="0" algn="l" rtl="0">
              <a:spcBef>
                <a:spcPts val="0"/>
              </a:spcBef>
              <a:spcAft>
                <a:spcPts val="0"/>
              </a:spcAft>
              <a:buNone/>
            </a:pPr>
            <a:endParaRPr/>
          </a:p>
          <a:p>
            <a:pPr marL="0" lvl="0" indent="0" algn="l" rtl="0">
              <a:spcBef>
                <a:spcPts val="0"/>
              </a:spcBef>
              <a:spcAft>
                <a:spcPts val="0"/>
              </a:spcAft>
              <a:buNone/>
            </a:pPr>
            <a:r>
              <a:rPr lang="en"/>
              <a:t>This means triangulation could not be done.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0fa74d8e4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50fa74d8e4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50fa74d8e4_0_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50fa74d8e4_0_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0fa74d8e4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50fa74d8e4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5822178ed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5822178ed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5822178ed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5822178ed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5822178ed1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5822178ed1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50fa74d8e4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50fa74d8e4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 thirty years ago, the sociologist Arlie Hochschild (1983) introduced the concept of emotional labour (EL) to the world by examining the work of flight attendants. </a:t>
            </a:r>
            <a:endParaRPr/>
          </a:p>
          <a:p>
            <a:pPr marL="0" lvl="0" indent="0" algn="l" rtl="0">
              <a:spcBef>
                <a:spcPts val="0"/>
              </a:spcBef>
              <a:spcAft>
                <a:spcPts val="0"/>
              </a:spcAft>
              <a:buNone/>
            </a:pPr>
            <a:r>
              <a:rPr lang="en"/>
              <a:t>She defined it as a labour that “requires one to induce or suppress feeling in order to sustain the outward countenance that produces the proper state of mind in others” (7).</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821a5191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821a5191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simply put it is the work of managing emotions for your job.</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5822178ed1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5822178ed1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instead of reacting like this when a patron tells you about their family being tortured in their home country while filling out immigration forms...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822178ed1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822178ed1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 like this when someone cuts in line to demand you help them immediately...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13" name="Google Shape;13;p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7" name="Google Shape;17;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www.ala.org/acrl/sites/ala.org.acrl/files/content/conferences/confsandpreconfs/2017/GenderedLaborandLibraryInstructionCoordinators.pdf"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medium.com/everylibrary/the-important-emotional-labor-of-librarians-most-people-never-think-about-6f4a2cba178e" TargetMode="External"/><Relationship Id="rId7" Type="http://schemas.openxmlformats.org/officeDocument/2006/relationships/hyperlink" Target="https://doi.org/10.1016/j.acalib.2014.10.009"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hyperlink" Target="https://himissjulie.com/2017/05/24/the-emotional-labor-of-librarianship/" TargetMode="External"/><Relationship Id="rId5" Type="http://schemas.openxmlformats.org/officeDocument/2006/relationships/hyperlink" Target="https://librarianburnout.com/2015/04/23/emotional-labor-and-library-instruction/" TargetMode="External"/><Relationship Id="rId4" Type="http://schemas.openxmlformats.org/officeDocument/2006/relationships/hyperlink" Target="https://doi.org/10.1080/03643100802508619"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080/03634520701586310"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2949600" y="1631875"/>
            <a:ext cx="3244800" cy="158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Cambria"/>
                <a:ea typeface="Cambria"/>
                <a:cs typeface="Cambria"/>
                <a:sym typeface="Cambria"/>
              </a:rPr>
              <a:t>In your feelings: </a:t>
            </a:r>
            <a:r>
              <a:rPr lang="en" sz="3000" b="0">
                <a:latin typeface="Cambria"/>
                <a:ea typeface="Cambria"/>
                <a:cs typeface="Cambria"/>
                <a:sym typeface="Cambria"/>
              </a:rPr>
              <a:t>Let’s talk about emotional labour in public libraries</a:t>
            </a:r>
            <a:endParaRPr sz="3000" b="0">
              <a:latin typeface="Cambria"/>
              <a:ea typeface="Cambria"/>
              <a:cs typeface="Cambria"/>
              <a:sym typeface="Cambria"/>
            </a:endParaRPr>
          </a:p>
        </p:txBody>
      </p:sp>
      <p:sp>
        <p:nvSpPr>
          <p:cNvPr id="60" name="Google Shape;60;p13"/>
          <p:cNvSpPr txBox="1">
            <a:spLocks noGrp="1"/>
          </p:cNvSpPr>
          <p:nvPr>
            <p:ph type="subTitle" idx="1"/>
          </p:nvPr>
        </p:nvSpPr>
        <p:spPr>
          <a:xfrm>
            <a:off x="3001100" y="3765425"/>
            <a:ext cx="3156000" cy="40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0"/>
              <a:t>By Kyla Lee</a:t>
            </a:r>
            <a:endParaRPr b="0"/>
          </a:p>
        </p:txBody>
      </p:sp>
      <p:sp>
        <p:nvSpPr>
          <p:cNvPr id="61" name="Google Shape;61;p13"/>
          <p:cNvSpPr txBox="1"/>
          <p:nvPr/>
        </p:nvSpPr>
        <p:spPr>
          <a:xfrm>
            <a:off x="2738500" y="4459450"/>
            <a:ext cx="36624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Cambria"/>
                <a:ea typeface="Cambria"/>
                <a:cs typeface="Cambria"/>
                <a:sym typeface="Cambria"/>
              </a:rPr>
              <a:t>Alberta Library Conference 2019</a:t>
            </a:r>
            <a:endParaRPr>
              <a:solidFill>
                <a:schemeClr val="dk2"/>
              </a:solidFill>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2"/>
          <p:cNvPicPr preferRelativeResize="0"/>
          <p:nvPr/>
        </p:nvPicPr>
        <p:blipFill>
          <a:blip r:embed="rId3">
            <a:alphaModFix/>
          </a:blip>
          <a:stretch>
            <a:fillRect/>
          </a:stretch>
        </p:blipFill>
        <p:spPr>
          <a:xfrm>
            <a:off x="2428875" y="701550"/>
            <a:ext cx="4286250" cy="3505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3"/>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can emotional labour be performed?</a:t>
            </a:r>
            <a:endParaRPr/>
          </a:p>
        </p:txBody>
      </p:sp>
      <p:sp>
        <p:nvSpPr>
          <p:cNvPr id="118" name="Google Shape;118;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endParaRPr sz="2400" b="1">
              <a:latin typeface="Cambria"/>
              <a:ea typeface="Cambria"/>
              <a:cs typeface="Cambria"/>
              <a:sym typeface="Cambria"/>
            </a:endParaRPr>
          </a:p>
          <a:p>
            <a:pPr marL="0" lvl="0" indent="0" algn="ctr" rtl="0">
              <a:lnSpc>
                <a:spcPct val="114000"/>
              </a:lnSpc>
              <a:spcBef>
                <a:spcPts val="0"/>
              </a:spcBef>
              <a:spcAft>
                <a:spcPts val="0"/>
              </a:spcAft>
              <a:buNone/>
            </a:pPr>
            <a:endParaRPr sz="2400" b="1">
              <a:latin typeface="Cambria"/>
              <a:ea typeface="Cambria"/>
              <a:cs typeface="Cambria"/>
              <a:sym typeface="Cambria"/>
            </a:endParaRPr>
          </a:p>
          <a:p>
            <a:pPr marL="0" lvl="0" indent="0" algn="ctr" rtl="0">
              <a:lnSpc>
                <a:spcPct val="114000"/>
              </a:lnSpc>
              <a:spcBef>
                <a:spcPts val="0"/>
              </a:spcBef>
              <a:spcAft>
                <a:spcPts val="0"/>
              </a:spcAft>
              <a:buNone/>
            </a:pPr>
            <a:r>
              <a:rPr lang="en" sz="2400" b="1">
                <a:latin typeface="Cambria"/>
                <a:ea typeface="Cambria"/>
                <a:cs typeface="Cambria"/>
                <a:sym typeface="Cambria"/>
              </a:rPr>
              <a:t>Surface acting: </a:t>
            </a:r>
            <a:r>
              <a:rPr lang="en" sz="2400">
                <a:latin typeface="Cambria"/>
                <a:ea typeface="Cambria"/>
                <a:cs typeface="Cambria"/>
                <a:sym typeface="Cambria"/>
              </a:rPr>
              <a:t>displaying the emotions expected of you to fulfill job requirements.</a:t>
            </a:r>
            <a:endParaRPr sz="2400">
              <a:latin typeface="Cambria"/>
              <a:ea typeface="Cambria"/>
              <a:cs typeface="Cambria"/>
              <a:sym typeface="Cambr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4"/>
          <p:cNvPicPr preferRelativeResize="0"/>
          <p:nvPr/>
        </p:nvPicPr>
        <p:blipFill>
          <a:blip r:embed="rId3">
            <a:alphaModFix/>
          </a:blip>
          <a:stretch>
            <a:fillRect/>
          </a:stretch>
        </p:blipFill>
        <p:spPr>
          <a:xfrm>
            <a:off x="2771134" y="383975"/>
            <a:ext cx="3601725" cy="43755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can emotional labour be performed?</a:t>
            </a:r>
            <a:endParaRPr/>
          </a:p>
        </p:txBody>
      </p:sp>
      <p:sp>
        <p:nvSpPr>
          <p:cNvPr id="129" name="Google Shape;129;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endParaRPr sz="2400" b="1">
              <a:latin typeface="Cambria"/>
              <a:ea typeface="Cambria"/>
              <a:cs typeface="Cambria"/>
              <a:sym typeface="Cambria"/>
            </a:endParaRPr>
          </a:p>
          <a:p>
            <a:pPr marL="0" lvl="0" indent="0" algn="l" rtl="0">
              <a:lnSpc>
                <a:spcPct val="114000"/>
              </a:lnSpc>
              <a:spcBef>
                <a:spcPts val="0"/>
              </a:spcBef>
              <a:spcAft>
                <a:spcPts val="0"/>
              </a:spcAft>
              <a:buNone/>
            </a:pPr>
            <a:endParaRPr sz="2400" b="1">
              <a:latin typeface="Cambria"/>
              <a:ea typeface="Cambria"/>
              <a:cs typeface="Cambria"/>
              <a:sym typeface="Cambria"/>
            </a:endParaRPr>
          </a:p>
          <a:p>
            <a:pPr marL="0" lvl="0" indent="0" algn="ctr" rtl="0">
              <a:lnSpc>
                <a:spcPct val="114000"/>
              </a:lnSpc>
              <a:spcBef>
                <a:spcPts val="0"/>
              </a:spcBef>
              <a:spcAft>
                <a:spcPts val="0"/>
              </a:spcAft>
              <a:buNone/>
            </a:pPr>
            <a:r>
              <a:rPr lang="en" sz="2400" b="1">
                <a:latin typeface="Cambria"/>
                <a:ea typeface="Cambria"/>
                <a:cs typeface="Cambria"/>
                <a:sym typeface="Cambria"/>
              </a:rPr>
              <a:t>Deep acting:</a:t>
            </a:r>
            <a:r>
              <a:rPr lang="en" sz="2400">
                <a:latin typeface="Cambria"/>
                <a:ea typeface="Cambria"/>
                <a:cs typeface="Cambria"/>
                <a:sym typeface="Cambria"/>
              </a:rPr>
              <a:t> when workers strive to actually change their feelings to match what is being expressed </a:t>
            </a:r>
            <a:endParaRPr sz="2400">
              <a:latin typeface="Cambria"/>
              <a:ea typeface="Cambria"/>
              <a:cs typeface="Cambria"/>
              <a:sym typeface="Cambria"/>
            </a:endParaRPr>
          </a:p>
          <a:p>
            <a:pPr marL="0" lvl="0" indent="0" algn="ctr" rtl="0">
              <a:lnSpc>
                <a:spcPct val="114000"/>
              </a:lnSpc>
              <a:spcBef>
                <a:spcPts val="0"/>
              </a:spcBef>
              <a:spcAft>
                <a:spcPts val="0"/>
              </a:spcAft>
              <a:buNone/>
            </a:pPr>
            <a:r>
              <a:rPr lang="en" sz="2400">
                <a:latin typeface="Cambria"/>
                <a:ea typeface="Cambria"/>
                <a:cs typeface="Cambria"/>
                <a:sym typeface="Cambria"/>
              </a:rPr>
              <a:t>(Grandey and Gabriel 2015)</a:t>
            </a:r>
            <a:endParaRPr sz="2400">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6"/>
          <p:cNvPicPr preferRelativeResize="0"/>
          <p:nvPr/>
        </p:nvPicPr>
        <p:blipFill>
          <a:blip r:embed="rId3">
            <a:alphaModFix/>
          </a:blip>
          <a:stretch>
            <a:fillRect/>
          </a:stretch>
        </p:blipFill>
        <p:spPr>
          <a:xfrm>
            <a:off x="1815250" y="858675"/>
            <a:ext cx="5513500" cy="3101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Robust research outside of LIS</a:t>
            </a:r>
            <a:endParaRPr/>
          </a:p>
          <a:p>
            <a:pPr marL="0" lvl="0" indent="0" algn="l" rtl="0">
              <a:spcBef>
                <a:spcPts val="0"/>
              </a:spcBef>
              <a:spcAft>
                <a:spcPts val="0"/>
              </a:spcAft>
              <a:buNone/>
            </a:pPr>
            <a:endParaRPr/>
          </a:p>
        </p:txBody>
      </p:sp>
      <p:sp>
        <p:nvSpPr>
          <p:cNvPr id="140" name="Google Shape;140;p2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ambria"/>
              <a:buChar char="●"/>
            </a:pPr>
            <a:r>
              <a:rPr lang="en" sz="1800">
                <a:latin typeface="Cambria"/>
                <a:ea typeface="Cambria"/>
                <a:cs typeface="Cambria"/>
                <a:sym typeface="Cambria"/>
              </a:rPr>
              <a:t>Psychology </a:t>
            </a:r>
            <a:endParaRPr sz="1800">
              <a:latin typeface="Cambria"/>
              <a:ea typeface="Cambria"/>
              <a:cs typeface="Cambria"/>
              <a:sym typeface="Cambria"/>
            </a:endParaRPr>
          </a:p>
          <a:p>
            <a:pPr marL="914400" lvl="1" indent="-317500" algn="l" rtl="0">
              <a:spcBef>
                <a:spcPts val="0"/>
              </a:spcBef>
              <a:spcAft>
                <a:spcPts val="0"/>
              </a:spcAft>
              <a:buSzPts val="1400"/>
              <a:buFont typeface="Cambria"/>
              <a:buChar char="○"/>
            </a:pPr>
            <a:r>
              <a:rPr lang="en" sz="1400">
                <a:latin typeface="Cambria"/>
                <a:ea typeface="Cambria"/>
                <a:cs typeface="Cambria"/>
                <a:sym typeface="Cambria"/>
              </a:rPr>
              <a:t>Grandey, Diefendorff, and Ruppand 2013</a:t>
            </a:r>
            <a:endParaRPr sz="1400">
              <a:latin typeface="Cambria"/>
              <a:ea typeface="Cambria"/>
              <a:cs typeface="Cambria"/>
              <a:sym typeface="Cambria"/>
            </a:endParaRPr>
          </a:p>
          <a:p>
            <a:pPr marL="457200" lvl="0" indent="-342900" algn="l" rtl="0">
              <a:spcBef>
                <a:spcPts val="0"/>
              </a:spcBef>
              <a:spcAft>
                <a:spcPts val="0"/>
              </a:spcAft>
              <a:buSzPts val="1800"/>
              <a:buFont typeface="Cambria"/>
              <a:buChar char="●"/>
            </a:pPr>
            <a:r>
              <a:rPr lang="en" sz="1800">
                <a:latin typeface="Cambria"/>
                <a:ea typeface="Cambria"/>
                <a:cs typeface="Cambria"/>
                <a:sym typeface="Cambria"/>
              </a:rPr>
              <a:t>Sociology </a:t>
            </a:r>
            <a:endParaRPr sz="1800">
              <a:latin typeface="Cambria"/>
              <a:ea typeface="Cambria"/>
              <a:cs typeface="Cambria"/>
              <a:sym typeface="Cambria"/>
            </a:endParaRPr>
          </a:p>
          <a:p>
            <a:pPr marL="914400" lvl="1" indent="-317500" algn="l" rtl="0">
              <a:spcBef>
                <a:spcPts val="0"/>
              </a:spcBef>
              <a:spcAft>
                <a:spcPts val="0"/>
              </a:spcAft>
              <a:buSzPts val="1400"/>
              <a:buFont typeface="Cambria"/>
              <a:buChar char="○"/>
            </a:pPr>
            <a:r>
              <a:rPr lang="en" sz="1400">
                <a:latin typeface="Cambria"/>
                <a:ea typeface="Cambria"/>
                <a:cs typeface="Cambria"/>
                <a:sym typeface="Cambria"/>
              </a:rPr>
              <a:t>Wharton 2009</a:t>
            </a:r>
            <a:endParaRPr sz="1400">
              <a:latin typeface="Cambria"/>
              <a:ea typeface="Cambria"/>
              <a:cs typeface="Cambria"/>
              <a:sym typeface="Cambria"/>
            </a:endParaRPr>
          </a:p>
          <a:p>
            <a:pPr marL="457200" lvl="0" indent="-342900" algn="l" rtl="0">
              <a:spcBef>
                <a:spcPts val="0"/>
              </a:spcBef>
              <a:spcAft>
                <a:spcPts val="0"/>
              </a:spcAft>
              <a:buSzPts val="1800"/>
              <a:buFont typeface="Cambria"/>
              <a:buChar char="●"/>
            </a:pPr>
            <a:r>
              <a:rPr lang="en" sz="1800">
                <a:latin typeface="Cambria"/>
                <a:ea typeface="Cambria"/>
                <a:cs typeface="Cambria"/>
                <a:sym typeface="Cambria"/>
              </a:rPr>
              <a:t>Teachers</a:t>
            </a:r>
            <a:endParaRPr sz="1800">
              <a:latin typeface="Cambria"/>
              <a:ea typeface="Cambria"/>
              <a:cs typeface="Cambria"/>
              <a:sym typeface="Cambria"/>
            </a:endParaRPr>
          </a:p>
          <a:p>
            <a:pPr marL="914400" lvl="1" indent="-317500" algn="l" rtl="0">
              <a:spcBef>
                <a:spcPts val="0"/>
              </a:spcBef>
              <a:spcAft>
                <a:spcPts val="0"/>
              </a:spcAft>
              <a:buSzPts val="1400"/>
              <a:buFont typeface="Cambria"/>
              <a:buChar char="○"/>
            </a:pPr>
            <a:r>
              <a:rPr lang="en" sz="1400">
                <a:latin typeface="Cambria"/>
                <a:ea typeface="Cambria"/>
                <a:cs typeface="Cambria"/>
                <a:sym typeface="Cambria"/>
              </a:rPr>
              <a:t>Philipp and Schüpbach 2010</a:t>
            </a:r>
            <a:endParaRPr sz="1400">
              <a:latin typeface="Cambria"/>
              <a:ea typeface="Cambria"/>
              <a:cs typeface="Cambria"/>
              <a:sym typeface="Cambria"/>
            </a:endParaRPr>
          </a:p>
          <a:p>
            <a:pPr marL="914400" lvl="1" indent="-317500" algn="l" rtl="0">
              <a:spcBef>
                <a:spcPts val="0"/>
              </a:spcBef>
              <a:spcAft>
                <a:spcPts val="0"/>
              </a:spcAft>
              <a:buSzPts val="1400"/>
              <a:buFont typeface="Cambria"/>
              <a:buChar char="○"/>
            </a:pPr>
            <a:r>
              <a:rPr lang="en" sz="1400">
                <a:latin typeface="Cambria"/>
                <a:ea typeface="Cambria"/>
                <a:cs typeface="Cambria"/>
                <a:sym typeface="Cambria"/>
              </a:rPr>
              <a:t>Zhang and Zhu 2008</a:t>
            </a:r>
            <a:endParaRPr sz="1400">
              <a:latin typeface="Cambria"/>
              <a:ea typeface="Cambria"/>
              <a:cs typeface="Cambria"/>
              <a:sym typeface="Cambria"/>
            </a:endParaRPr>
          </a:p>
          <a:p>
            <a:pPr marL="457200" lvl="0" indent="-342900" algn="l" rtl="0">
              <a:spcBef>
                <a:spcPts val="0"/>
              </a:spcBef>
              <a:spcAft>
                <a:spcPts val="0"/>
              </a:spcAft>
              <a:buSzPts val="1800"/>
              <a:buFont typeface="Cambria"/>
              <a:buChar char="●"/>
            </a:pPr>
            <a:r>
              <a:rPr lang="en" sz="1800">
                <a:latin typeface="Cambria"/>
                <a:ea typeface="Cambria"/>
                <a:cs typeface="Cambria"/>
                <a:sym typeface="Cambria"/>
              </a:rPr>
              <a:t>Mental health workers</a:t>
            </a:r>
            <a:endParaRPr sz="1800">
              <a:latin typeface="Cambria"/>
              <a:ea typeface="Cambria"/>
              <a:cs typeface="Cambria"/>
              <a:sym typeface="Cambria"/>
            </a:endParaRPr>
          </a:p>
          <a:p>
            <a:pPr marL="914400" lvl="1" indent="-317500" algn="l" rtl="0">
              <a:spcBef>
                <a:spcPts val="0"/>
              </a:spcBef>
              <a:spcAft>
                <a:spcPts val="0"/>
              </a:spcAft>
              <a:buSzPts val="1400"/>
              <a:buFont typeface="Cambria"/>
              <a:buChar char="○"/>
            </a:pPr>
            <a:r>
              <a:rPr lang="en" sz="1400">
                <a:latin typeface="Cambria"/>
                <a:ea typeface="Cambria"/>
                <a:cs typeface="Cambria"/>
                <a:sym typeface="Cambria"/>
              </a:rPr>
              <a:t>Mancini and Lawson 2009</a:t>
            </a:r>
            <a:endParaRPr sz="1400">
              <a:latin typeface="Cambria"/>
              <a:ea typeface="Cambria"/>
              <a:cs typeface="Cambria"/>
              <a:sym typeface="Cambria"/>
            </a:endParaRPr>
          </a:p>
          <a:p>
            <a:pPr marL="0" lvl="0" indent="0" algn="l" rtl="0">
              <a:spcBef>
                <a:spcPts val="1600"/>
              </a:spcBef>
              <a:spcAft>
                <a:spcPts val="1600"/>
              </a:spcAft>
              <a:buNone/>
            </a:pPr>
            <a:endParaRPr/>
          </a:p>
        </p:txBody>
      </p:sp>
      <p:sp>
        <p:nvSpPr>
          <p:cNvPr id="141" name="Google Shape;141;p27"/>
          <p:cNvSpPr txBox="1">
            <a:spLocks noGrp="1"/>
          </p:cNvSpPr>
          <p:nvPr>
            <p:ph type="body" idx="4294967295"/>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ambria"/>
              <a:buChar char="●"/>
            </a:pPr>
            <a:r>
              <a:rPr lang="en" sz="1800">
                <a:latin typeface="Cambria"/>
                <a:ea typeface="Cambria"/>
                <a:cs typeface="Cambria"/>
                <a:sym typeface="Cambria"/>
              </a:rPr>
              <a:t>Hotel workers</a:t>
            </a:r>
            <a:endParaRPr sz="1800">
              <a:latin typeface="Cambria"/>
              <a:ea typeface="Cambria"/>
              <a:cs typeface="Cambria"/>
              <a:sym typeface="Cambria"/>
            </a:endParaRPr>
          </a:p>
          <a:p>
            <a:pPr marL="914400" lvl="1" indent="-317500" algn="l" rtl="0">
              <a:spcBef>
                <a:spcPts val="0"/>
              </a:spcBef>
              <a:spcAft>
                <a:spcPts val="0"/>
              </a:spcAft>
              <a:buSzPts val="1400"/>
              <a:buFont typeface="Cambria"/>
              <a:buChar char="○"/>
            </a:pPr>
            <a:r>
              <a:rPr lang="en" sz="1400">
                <a:latin typeface="Cambria"/>
                <a:ea typeface="Cambria"/>
                <a:cs typeface="Cambria"/>
                <a:sym typeface="Cambria"/>
              </a:rPr>
              <a:t>Kim 2008</a:t>
            </a:r>
            <a:endParaRPr sz="1400">
              <a:latin typeface="Cambria"/>
              <a:ea typeface="Cambria"/>
              <a:cs typeface="Cambria"/>
              <a:sym typeface="Cambria"/>
            </a:endParaRPr>
          </a:p>
          <a:p>
            <a:pPr marL="457200" lvl="0" indent="-342900" algn="l" rtl="0">
              <a:spcBef>
                <a:spcPts val="0"/>
              </a:spcBef>
              <a:spcAft>
                <a:spcPts val="0"/>
              </a:spcAft>
              <a:buSzPts val="1800"/>
              <a:buFont typeface="Cambria"/>
              <a:buChar char="●"/>
            </a:pPr>
            <a:r>
              <a:rPr lang="en" sz="1800">
                <a:latin typeface="Cambria"/>
                <a:ea typeface="Cambria"/>
                <a:cs typeface="Cambria"/>
                <a:sym typeface="Cambria"/>
              </a:rPr>
              <a:t>Sex workers</a:t>
            </a:r>
            <a:endParaRPr sz="1800">
              <a:latin typeface="Cambria"/>
              <a:ea typeface="Cambria"/>
              <a:cs typeface="Cambria"/>
              <a:sym typeface="Cambria"/>
            </a:endParaRPr>
          </a:p>
          <a:p>
            <a:pPr marL="914400" lvl="1" indent="-317500" algn="l" rtl="0">
              <a:spcBef>
                <a:spcPts val="0"/>
              </a:spcBef>
              <a:spcAft>
                <a:spcPts val="0"/>
              </a:spcAft>
              <a:buSzPts val="1400"/>
              <a:buFont typeface="Cambria"/>
              <a:buChar char="○"/>
            </a:pPr>
            <a:r>
              <a:rPr lang="en" sz="1400">
                <a:latin typeface="Cambria"/>
                <a:ea typeface="Cambria"/>
                <a:cs typeface="Cambria"/>
                <a:sym typeface="Cambria"/>
              </a:rPr>
              <a:t>Hoang 2010</a:t>
            </a:r>
            <a:endParaRPr sz="1400">
              <a:latin typeface="Cambria"/>
              <a:ea typeface="Cambria"/>
              <a:cs typeface="Cambria"/>
              <a:sym typeface="Cambria"/>
            </a:endParaRPr>
          </a:p>
          <a:p>
            <a:pPr marL="457200" lvl="0" indent="-342900" algn="l" rtl="0">
              <a:spcBef>
                <a:spcPts val="0"/>
              </a:spcBef>
              <a:spcAft>
                <a:spcPts val="0"/>
              </a:spcAft>
              <a:buSzPts val="1800"/>
              <a:buFont typeface="Cambria"/>
              <a:buChar char="●"/>
            </a:pPr>
            <a:r>
              <a:rPr lang="en" sz="1800">
                <a:latin typeface="Cambria"/>
                <a:ea typeface="Cambria"/>
                <a:cs typeface="Cambria"/>
                <a:sym typeface="Cambria"/>
              </a:rPr>
              <a:t>Nurses</a:t>
            </a:r>
            <a:endParaRPr sz="1800">
              <a:latin typeface="Cambria"/>
              <a:ea typeface="Cambria"/>
              <a:cs typeface="Cambria"/>
              <a:sym typeface="Cambria"/>
            </a:endParaRPr>
          </a:p>
          <a:p>
            <a:pPr marL="914400" lvl="1" indent="-317500" algn="l" rtl="0">
              <a:spcBef>
                <a:spcPts val="0"/>
              </a:spcBef>
              <a:spcAft>
                <a:spcPts val="0"/>
              </a:spcAft>
              <a:buSzPts val="1400"/>
              <a:buFont typeface="Cambria"/>
              <a:buChar char="○"/>
            </a:pPr>
            <a:r>
              <a:rPr lang="en" sz="1400">
                <a:latin typeface="Cambria"/>
                <a:ea typeface="Cambria"/>
                <a:cs typeface="Cambria"/>
                <a:sym typeface="Cambria"/>
              </a:rPr>
              <a:t>Edward, Hercelinskyj and Giandinoto 2017</a:t>
            </a:r>
            <a:endParaRPr sz="1400">
              <a:latin typeface="Cambria"/>
              <a:ea typeface="Cambria"/>
              <a:cs typeface="Cambria"/>
              <a:sym typeface="Cambria"/>
            </a:endParaRPr>
          </a:p>
          <a:p>
            <a:pPr marL="914400" lvl="1" indent="-317500" algn="l" rtl="0">
              <a:spcBef>
                <a:spcPts val="0"/>
              </a:spcBef>
              <a:spcAft>
                <a:spcPts val="0"/>
              </a:spcAft>
              <a:buSzPts val="1400"/>
              <a:buFont typeface="Cambria"/>
              <a:buChar char="○"/>
            </a:pPr>
            <a:r>
              <a:rPr lang="en" sz="1400">
                <a:latin typeface="Cambria"/>
                <a:ea typeface="Cambria"/>
                <a:cs typeface="Cambria"/>
                <a:sym typeface="Cambria"/>
              </a:rPr>
              <a:t>Smith 1992</a:t>
            </a:r>
            <a:endParaRPr sz="1400">
              <a:latin typeface="Cambria"/>
              <a:ea typeface="Cambria"/>
              <a:cs typeface="Cambria"/>
              <a:sym typeface="Cambria"/>
            </a:endParaRPr>
          </a:p>
          <a:p>
            <a:pPr marL="914400" lvl="1" indent="-317500" algn="l" rtl="0">
              <a:spcBef>
                <a:spcPts val="0"/>
              </a:spcBef>
              <a:spcAft>
                <a:spcPts val="0"/>
              </a:spcAft>
              <a:buSzPts val="1400"/>
              <a:buFont typeface="Cambria"/>
              <a:buChar char="○"/>
            </a:pPr>
            <a:r>
              <a:rPr lang="en" sz="1400">
                <a:latin typeface="Cambria"/>
                <a:ea typeface="Cambria"/>
                <a:cs typeface="Cambria"/>
                <a:sym typeface="Cambria"/>
              </a:rPr>
              <a:t>Theodosius 2008</a:t>
            </a:r>
            <a:endParaRPr sz="1400">
              <a:latin typeface="Cambria"/>
              <a:ea typeface="Cambria"/>
              <a:cs typeface="Cambria"/>
              <a:sym typeface="Cambria"/>
            </a:endParaRPr>
          </a:p>
          <a:p>
            <a:pPr marL="0" lvl="0" indent="0" algn="l" rtl="0">
              <a:spcBef>
                <a:spcPts val="1600"/>
              </a:spcBef>
              <a:spcAft>
                <a:spcPts val="0"/>
              </a:spcAft>
              <a:buNone/>
            </a:pPr>
            <a:endParaRPr b="1"/>
          </a:p>
          <a:p>
            <a:pPr marL="0" lvl="0" indent="0" algn="l" rtl="0">
              <a:spcBef>
                <a:spcPts val="1600"/>
              </a:spcBef>
              <a:spcAft>
                <a:spcPts val="1600"/>
              </a:spcAft>
              <a:buNone/>
            </a:pPr>
            <a:endParaRPr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“Pink-collar” labour</a:t>
            </a:r>
            <a:endParaRPr/>
          </a:p>
        </p:txBody>
      </p:sp>
      <p:sp>
        <p:nvSpPr>
          <p:cNvPr id="147" name="Google Shape;147;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Char char="●"/>
            </a:pPr>
            <a:r>
              <a:rPr lang="en" sz="2400">
                <a:latin typeface="Cambria"/>
                <a:ea typeface="Cambria"/>
                <a:cs typeface="Cambria"/>
                <a:sym typeface="Cambria"/>
              </a:rPr>
              <a:t>Feminized labour so it is often invisible (Hochschild 1983)</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Academic library work is undervalued </a:t>
            </a:r>
            <a:endParaRPr sz="2400">
              <a:latin typeface="Cambria"/>
              <a:ea typeface="Cambria"/>
              <a:cs typeface="Cambria"/>
              <a:sym typeface="Cambria"/>
            </a:endParaRPr>
          </a:p>
          <a:p>
            <a:pPr marL="914400" lvl="1" indent="-342900" algn="l" rtl="0">
              <a:spcBef>
                <a:spcPts val="0"/>
              </a:spcBef>
              <a:spcAft>
                <a:spcPts val="0"/>
              </a:spcAft>
              <a:buSzPts val="1800"/>
              <a:buFont typeface="Cambria"/>
              <a:buChar char="○"/>
            </a:pPr>
            <a:r>
              <a:rPr lang="en" sz="1800">
                <a:latin typeface="Cambria"/>
                <a:ea typeface="Cambria"/>
                <a:cs typeface="Cambria"/>
                <a:sym typeface="Cambria"/>
              </a:rPr>
              <a:t>Sloniowski (2016)</a:t>
            </a:r>
            <a:endParaRPr sz="1800">
              <a:latin typeface="Cambria"/>
              <a:ea typeface="Cambria"/>
              <a:cs typeface="Cambria"/>
              <a:sym typeface="Cambria"/>
            </a:endParaRPr>
          </a:p>
          <a:p>
            <a:pPr marL="914400" lvl="1" indent="-342900" algn="l" rtl="0">
              <a:spcBef>
                <a:spcPts val="0"/>
              </a:spcBef>
              <a:spcAft>
                <a:spcPts val="0"/>
              </a:spcAft>
              <a:buSzPts val="1800"/>
              <a:buFont typeface="Cambria"/>
              <a:buChar char="○"/>
            </a:pPr>
            <a:r>
              <a:rPr lang="en" sz="1800">
                <a:latin typeface="Cambria"/>
                <a:ea typeface="Cambria"/>
                <a:cs typeface="Cambria"/>
                <a:sym typeface="Cambria"/>
              </a:rPr>
              <a:t>Douglas and Gadsby (2017)</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Gendered expectations</a:t>
            </a:r>
            <a:endParaRPr sz="2400">
              <a:latin typeface="Cambria"/>
              <a:ea typeface="Cambria"/>
              <a:cs typeface="Cambria"/>
              <a:sym typeface="Cambria"/>
            </a:endParaRPr>
          </a:p>
          <a:p>
            <a:pPr marL="914400" lvl="1" indent="-342900" algn="l" rtl="0">
              <a:spcBef>
                <a:spcPts val="0"/>
              </a:spcBef>
              <a:spcAft>
                <a:spcPts val="0"/>
              </a:spcAft>
              <a:buSzPts val="1800"/>
              <a:buFont typeface="Cambria"/>
              <a:buChar char="○"/>
            </a:pPr>
            <a:r>
              <a:rPr lang="en" sz="1800">
                <a:latin typeface="Cambria"/>
                <a:ea typeface="Cambria"/>
                <a:cs typeface="Cambria"/>
                <a:sym typeface="Cambria"/>
              </a:rPr>
              <a:t>Emmelhainz, Pappas, and Seale (2017)</a:t>
            </a:r>
            <a:endParaRPr sz="1800">
              <a:latin typeface="Cambria"/>
              <a:ea typeface="Cambria"/>
              <a:cs typeface="Cambria"/>
              <a:sym typeface="Cambria"/>
            </a:endParaRPr>
          </a:p>
        </p:txBody>
      </p:sp>
      <p:pic>
        <p:nvPicPr>
          <p:cNvPr id="148" name="Google Shape;148;p28"/>
          <p:cNvPicPr preferRelativeResize="0"/>
          <p:nvPr/>
        </p:nvPicPr>
        <p:blipFill>
          <a:blip r:embed="rId3">
            <a:alphaModFix/>
          </a:blip>
          <a:stretch>
            <a:fillRect/>
          </a:stretch>
        </p:blipFill>
        <p:spPr>
          <a:xfrm>
            <a:off x="6140450" y="1899475"/>
            <a:ext cx="2605375" cy="2605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LIS research</a:t>
            </a:r>
            <a:endParaRPr/>
          </a:p>
        </p:txBody>
      </p:sp>
      <p:sp>
        <p:nvSpPr>
          <p:cNvPr id="154" name="Google Shape;154;p29"/>
          <p:cNvSpPr/>
          <p:nvPr/>
        </p:nvSpPr>
        <p:spPr>
          <a:xfrm>
            <a:off x="1070975" y="2609400"/>
            <a:ext cx="966600" cy="271200"/>
          </a:xfrm>
          <a:prstGeom prst="chevron">
            <a:avLst>
              <a:gd name="adj" fmla="val 50000"/>
            </a:avLst>
          </a:prstGeom>
          <a:solidFill>
            <a:srgbClr val="00A1B3">
              <a:alpha val="63849"/>
            </a:srgbClr>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2008</a:t>
            </a:r>
            <a:endParaRPr>
              <a:solidFill>
                <a:srgbClr val="FFFFFF"/>
              </a:solidFill>
              <a:latin typeface="Montserrat"/>
              <a:ea typeface="Montserrat"/>
              <a:cs typeface="Montserrat"/>
              <a:sym typeface="Montserrat"/>
            </a:endParaRPr>
          </a:p>
        </p:txBody>
      </p:sp>
      <p:sp>
        <p:nvSpPr>
          <p:cNvPr id="155" name="Google Shape;155;p29"/>
          <p:cNvSpPr/>
          <p:nvPr/>
        </p:nvSpPr>
        <p:spPr>
          <a:xfrm>
            <a:off x="2005375" y="2609400"/>
            <a:ext cx="966600" cy="271200"/>
          </a:xfrm>
          <a:prstGeom prst="chevron">
            <a:avLst>
              <a:gd name="adj" fmla="val 50000"/>
            </a:avLst>
          </a:prstGeom>
          <a:solidFill>
            <a:srgbClr val="0097A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2009</a:t>
            </a:r>
            <a:endParaRPr>
              <a:solidFill>
                <a:srgbClr val="FFFFFF"/>
              </a:solidFill>
              <a:latin typeface="Montserrat"/>
              <a:ea typeface="Montserrat"/>
              <a:cs typeface="Montserrat"/>
              <a:sym typeface="Montserrat"/>
            </a:endParaRPr>
          </a:p>
        </p:txBody>
      </p:sp>
      <p:sp>
        <p:nvSpPr>
          <p:cNvPr id="156" name="Google Shape;156;p29"/>
          <p:cNvSpPr/>
          <p:nvPr/>
        </p:nvSpPr>
        <p:spPr>
          <a:xfrm>
            <a:off x="2914075" y="2609400"/>
            <a:ext cx="966600" cy="271200"/>
          </a:xfrm>
          <a:prstGeom prst="chevron">
            <a:avLst>
              <a:gd name="adj" fmla="val 50000"/>
            </a:avLst>
          </a:prstGeom>
          <a:solidFill>
            <a:srgbClr val="FFAB4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2010</a:t>
            </a:r>
            <a:endParaRPr>
              <a:solidFill>
                <a:srgbClr val="FFFFFF"/>
              </a:solidFill>
              <a:latin typeface="Montserrat"/>
              <a:ea typeface="Montserrat"/>
              <a:cs typeface="Montserrat"/>
              <a:sym typeface="Montserrat"/>
            </a:endParaRPr>
          </a:p>
        </p:txBody>
      </p:sp>
      <p:sp>
        <p:nvSpPr>
          <p:cNvPr id="157" name="Google Shape;157;p29"/>
          <p:cNvSpPr/>
          <p:nvPr/>
        </p:nvSpPr>
        <p:spPr>
          <a:xfrm>
            <a:off x="3791350" y="2609400"/>
            <a:ext cx="884700" cy="271200"/>
          </a:xfrm>
          <a:prstGeom prst="chevron">
            <a:avLst>
              <a:gd name="adj" fmla="val 50000"/>
            </a:avLst>
          </a:prstGeom>
          <a:solidFill>
            <a:srgbClr val="00A1B3">
              <a:alpha val="63849"/>
            </a:srgbClr>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2011</a:t>
            </a:r>
            <a:endParaRPr>
              <a:solidFill>
                <a:srgbClr val="FFFFFF"/>
              </a:solidFill>
              <a:latin typeface="Montserrat"/>
              <a:ea typeface="Montserrat"/>
              <a:cs typeface="Montserrat"/>
              <a:sym typeface="Montserrat"/>
            </a:endParaRPr>
          </a:p>
        </p:txBody>
      </p:sp>
      <p:cxnSp>
        <p:nvCxnSpPr>
          <p:cNvPr id="158" name="Google Shape;158;p29"/>
          <p:cNvCxnSpPr/>
          <p:nvPr/>
        </p:nvCxnSpPr>
        <p:spPr>
          <a:xfrm rot="10800000">
            <a:off x="1551113" y="2018100"/>
            <a:ext cx="6300" cy="591300"/>
          </a:xfrm>
          <a:prstGeom prst="straightConnector1">
            <a:avLst/>
          </a:prstGeom>
          <a:noFill/>
          <a:ln w="9525" cap="flat" cmpd="sng">
            <a:solidFill>
              <a:srgbClr val="424242"/>
            </a:solidFill>
            <a:prstDash val="solid"/>
            <a:round/>
            <a:headEnd type="none" w="med" len="med"/>
            <a:tailEnd type="oval" w="med" len="med"/>
          </a:ln>
        </p:spPr>
      </p:cxnSp>
      <p:sp>
        <p:nvSpPr>
          <p:cNvPr id="159" name="Google Shape;159;p29"/>
          <p:cNvSpPr/>
          <p:nvPr/>
        </p:nvSpPr>
        <p:spPr>
          <a:xfrm>
            <a:off x="4609450" y="2609400"/>
            <a:ext cx="908700" cy="271200"/>
          </a:xfrm>
          <a:prstGeom prst="chevron">
            <a:avLst>
              <a:gd name="adj" fmla="val 50000"/>
            </a:avLst>
          </a:prstGeom>
          <a:solidFill>
            <a:srgbClr val="0097A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2012</a:t>
            </a:r>
            <a:endParaRPr>
              <a:solidFill>
                <a:srgbClr val="FFFFFF"/>
              </a:solidFill>
              <a:latin typeface="Montserrat"/>
              <a:ea typeface="Montserrat"/>
              <a:cs typeface="Montserrat"/>
              <a:sym typeface="Montserrat"/>
            </a:endParaRPr>
          </a:p>
        </p:txBody>
      </p:sp>
      <p:sp>
        <p:nvSpPr>
          <p:cNvPr id="160" name="Google Shape;160;p29"/>
          <p:cNvSpPr/>
          <p:nvPr/>
        </p:nvSpPr>
        <p:spPr>
          <a:xfrm>
            <a:off x="5460850" y="2609400"/>
            <a:ext cx="908700" cy="271200"/>
          </a:xfrm>
          <a:prstGeom prst="chevron">
            <a:avLst>
              <a:gd name="adj" fmla="val 50000"/>
            </a:avLst>
          </a:prstGeom>
          <a:solidFill>
            <a:srgbClr val="FFAB4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2013</a:t>
            </a:r>
            <a:endParaRPr>
              <a:solidFill>
                <a:srgbClr val="FFFFFF"/>
              </a:solidFill>
              <a:latin typeface="Montserrat"/>
              <a:ea typeface="Montserrat"/>
              <a:cs typeface="Montserrat"/>
              <a:sym typeface="Montserrat"/>
            </a:endParaRPr>
          </a:p>
        </p:txBody>
      </p:sp>
      <p:sp>
        <p:nvSpPr>
          <p:cNvPr id="161" name="Google Shape;161;p29"/>
          <p:cNvSpPr/>
          <p:nvPr/>
        </p:nvSpPr>
        <p:spPr>
          <a:xfrm>
            <a:off x="6311525" y="2609400"/>
            <a:ext cx="908700" cy="271200"/>
          </a:xfrm>
          <a:prstGeom prst="chevron">
            <a:avLst>
              <a:gd name="adj" fmla="val 50000"/>
            </a:avLst>
          </a:prstGeom>
          <a:solidFill>
            <a:srgbClr val="00A1B3">
              <a:alpha val="63849"/>
            </a:srgbClr>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2014</a:t>
            </a:r>
            <a:endParaRPr>
              <a:solidFill>
                <a:srgbClr val="FFFFFF"/>
              </a:solidFill>
              <a:latin typeface="Montserrat"/>
              <a:ea typeface="Montserrat"/>
              <a:cs typeface="Montserrat"/>
              <a:sym typeface="Montserrat"/>
            </a:endParaRPr>
          </a:p>
        </p:txBody>
      </p:sp>
      <p:sp>
        <p:nvSpPr>
          <p:cNvPr id="162" name="Google Shape;162;p29"/>
          <p:cNvSpPr/>
          <p:nvPr/>
        </p:nvSpPr>
        <p:spPr>
          <a:xfrm>
            <a:off x="7164325" y="2609400"/>
            <a:ext cx="908700" cy="271200"/>
          </a:xfrm>
          <a:prstGeom prst="chevron">
            <a:avLst>
              <a:gd name="adj" fmla="val 50000"/>
            </a:avLst>
          </a:prstGeom>
          <a:solidFill>
            <a:srgbClr val="0097A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2015</a:t>
            </a:r>
            <a:endParaRPr>
              <a:solidFill>
                <a:srgbClr val="FFFFFF"/>
              </a:solidFill>
              <a:latin typeface="Montserrat"/>
              <a:ea typeface="Montserrat"/>
              <a:cs typeface="Montserrat"/>
              <a:sym typeface="Montserrat"/>
            </a:endParaRPr>
          </a:p>
        </p:txBody>
      </p:sp>
      <p:sp>
        <p:nvSpPr>
          <p:cNvPr id="163" name="Google Shape;163;p29"/>
          <p:cNvSpPr txBox="1"/>
          <p:nvPr/>
        </p:nvSpPr>
        <p:spPr>
          <a:xfrm>
            <a:off x="575075" y="1485950"/>
            <a:ext cx="1958400" cy="24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Lack of research on EL</a:t>
            </a:r>
            <a:endParaRPr>
              <a:solidFill>
                <a:schemeClr val="dk2"/>
              </a:solidFill>
              <a:latin typeface="Lato"/>
              <a:ea typeface="Lato"/>
              <a:cs typeface="Lato"/>
              <a:sym typeface="Lato"/>
            </a:endParaRPr>
          </a:p>
          <a:p>
            <a:pPr marL="0" lvl="0" indent="0" algn="ctr" rtl="0">
              <a:spcBef>
                <a:spcPts val="0"/>
              </a:spcBef>
              <a:spcAft>
                <a:spcPts val="0"/>
              </a:spcAft>
              <a:buNone/>
            </a:pPr>
            <a:r>
              <a:rPr lang="en" b="1">
                <a:solidFill>
                  <a:schemeClr val="dk2"/>
                </a:solidFill>
                <a:latin typeface="Lato"/>
                <a:ea typeface="Lato"/>
                <a:cs typeface="Lato"/>
                <a:sym typeface="Lato"/>
              </a:rPr>
              <a:t>Arbuckle</a:t>
            </a:r>
            <a:endParaRPr b="1">
              <a:solidFill>
                <a:schemeClr val="dk2"/>
              </a:solidFill>
              <a:latin typeface="Lato"/>
              <a:ea typeface="Lato"/>
              <a:cs typeface="Lato"/>
              <a:sym typeface="Lato"/>
            </a:endParaRPr>
          </a:p>
        </p:txBody>
      </p:sp>
      <p:sp>
        <p:nvSpPr>
          <p:cNvPr id="164" name="Google Shape;164;p29"/>
          <p:cNvSpPr txBox="1"/>
          <p:nvPr/>
        </p:nvSpPr>
        <p:spPr>
          <a:xfrm>
            <a:off x="1706725" y="3485125"/>
            <a:ext cx="1666500" cy="1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Lato"/>
                <a:ea typeface="Lato"/>
                <a:cs typeface="Lato"/>
                <a:sym typeface="Lato"/>
              </a:rPr>
              <a:t>Julien and Genuis</a:t>
            </a:r>
            <a:endParaRPr b="1">
              <a:solidFill>
                <a:schemeClr val="dk2"/>
              </a:solidFill>
              <a:latin typeface="Lato"/>
              <a:ea typeface="Lato"/>
              <a:cs typeface="Lato"/>
              <a:sym typeface="Lato"/>
            </a:endParaRPr>
          </a:p>
          <a:p>
            <a:pPr marL="0" lvl="0" indent="0" algn="ctr" rtl="0">
              <a:spcBef>
                <a:spcPts val="0"/>
              </a:spcBef>
              <a:spcAft>
                <a:spcPts val="0"/>
              </a:spcAft>
              <a:buNone/>
            </a:pPr>
            <a:r>
              <a:rPr lang="en">
                <a:solidFill>
                  <a:schemeClr val="dk2"/>
                </a:solidFill>
                <a:latin typeface="Lato"/>
                <a:ea typeface="Lato"/>
                <a:cs typeface="Lato"/>
                <a:sym typeface="Lato"/>
              </a:rPr>
              <a:t>EL is part of instructional work in academic &amp; public libraries</a:t>
            </a:r>
            <a:endParaRPr>
              <a:solidFill>
                <a:schemeClr val="dk2"/>
              </a:solidFill>
              <a:latin typeface="Lato"/>
              <a:ea typeface="Lato"/>
              <a:cs typeface="Lato"/>
              <a:sym typeface="Lato"/>
            </a:endParaRPr>
          </a:p>
        </p:txBody>
      </p:sp>
      <p:cxnSp>
        <p:nvCxnSpPr>
          <p:cNvPr id="165" name="Google Shape;165;p29"/>
          <p:cNvCxnSpPr/>
          <p:nvPr/>
        </p:nvCxnSpPr>
        <p:spPr>
          <a:xfrm>
            <a:off x="2472375" y="2880600"/>
            <a:ext cx="6900" cy="674700"/>
          </a:xfrm>
          <a:prstGeom prst="straightConnector1">
            <a:avLst/>
          </a:prstGeom>
          <a:noFill/>
          <a:ln w="9525" cap="flat" cmpd="sng">
            <a:solidFill>
              <a:srgbClr val="424242"/>
            </a:solidFill>
            <a:prstDash val="solid"/>
            <a:round/>
            <a:headEnd type="none" w="med" len="med"/>
            <a:tailEnd type="oval" w="med" len="med"/>
          </a:ln>
        </p:spPr>
      </p:cxnSp>
      <p:cxnSp>
        <p:nvCxnSpPr>
          <p:cNvPr id="166" name="Google Shape;166;p29"/>
          <p:cNvCxnSpPr/>
          <p:nvPr/>
        </p:nvCxnSpPr>
        <p:spPr>
          <a:xfrm rot="10800000">
            <a:off x="3427850" y="1995025"/>
            <a:ext cx="6300" cy="591300"/>
          </a:xfrm>
          <a:prstGeom prst="straightConnector1">
            <a:avLst/>
          </a:prstGeom>
          <a:noFill/>
          <a:ln w="9525" cap="flat" cmpd="sng">
            <a:solidFill>
              <a:srgbClr val="424242"/>
            </a:solidFill>
            <a:prstDash val="solid"/>
            <a:round/>
            <a:headEnd type="none" w="med" len="med"/>
            <a:tailEnd type="oval" w="med" len="med"/>
          </a:ln>
        </p:spPr>
      </p:cxnSp>
      <p:sp>
        <p:nvSpPr>
          <p:cNvPr id="167" name="Google Shape;167;p29"/>
          <p:cNvSpPr txBox="1"/>
          <p:nvPr/>
        </p:nvSpPr>
        <p:spPr>
          <a:xfrm>
            <a:off x="2880313" y="1695125"/>
            <a:ext cx="1034100" cy="24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Lato"/>
                <a:ea typeface="Lato"/>
                <a:cs typeface="Lato"/>
                <a:sym typeface="Lato"/>
              </a:rPr>
              <a:t>Sheih</a:t>
            </a:r>
            <a:endParaRPr b="1">
              <a:solidFill>
                <a:schemeClr val="dk2"/>
              </a:solidFill>
              <a:latin typeface="Lato"/>
              <a:ea typeface="Lato"/>
              <a:cs typeface="Lato"/>
              <a:sym typeface="Lato"/>
            </a:endParaRPr>
          </a:p>
        </p:txBody>
      </p:sp>
      <p:cxnSp>
        <p:nvCxnSpPr>
          <p:cNvPr id="168" name="Google Shape;168;p29"/>
          <p:cNvCxnSpPr/>
          <p:nvPr/>
        </p:nvCxnSpPr>
        <p:spPr>
          <a:xfrm rot="10800000">
            <a:off x="5882975" y="2018100"/>
            <a:ext cx="6300" cy="591300"/>
          </a:xfrm>
          <a:prstGeom prst="straightConnector1">
            <a:avLst/>
          </a:prstGeom>
          <a:noFill/>
          <a:ln w="9525" cap="flat" cmpd="sng">
            <a:solidFill>
              <a:srgbClr val="424242"/>
            </a:solidFill>
            <a:prstDash val="solid"/>
            <a:round/>
            <a:headEnd type="none" w="med" len="med"/>
            <a:tailEnd type="oval" w="med" len="med"/>
          </a:ln>
        </p:spPr>
      </p:cxnSp>
      <p:sp>
        <p:nvSpPr>
          <p:cNvPr id="169" name="Google Shape;169;p29"/>
          <p:cNvSpPr txBox="1"/>
          <p:nvPr/>
        </p:nvSpPr>
        <p:spPr>
          <a:xfrm>
            <a:off x="5335438" y="1689375"/>
            <a:ext cx="1034100" cy="24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Lato"/>
                <a:ea typeface="Lato"/>
                <a:cs typeface="Lato"/>
                <a:sym typeface="Lato"/>
              </a:rPr>
              <a:t>Sheih</a:t>
            </a:r>
            <a:endParaRPr b="1">
              <a:solidFill>
                <a:schemeClr val="dk2"/>
              </a:solidFill>
              <a:latin typeface="Lato"/>
              <a:ea typeface="Lato"/>
              <a:cs typeface="Lato"/>
              <a:sym typeface="Lato"/>
            </a:endParaRPr>
          </a:p>
        </p:txBody>
      </p:sp>
      <p:sp>
        <p:nvSpPr>
          <p:cNvPr id="170" name="Google Shape;170;p29"/>
          <p:cNvSpPr txBox="1"/>
          <p:nvPr/>
        </p:nvSpPr>
        <p:spPr>
          <a:xfrm>
            <a:off x="4494800" y="3395100"/>
            <a:ext cx="1958400" cy="2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Lato"/>
                <a:ea typeface="Lato"/>
                <a:cs typeface="Lato"/>
                <a:sym typeface="Lato"/>
              </a:rPr>
              <a:t>Shuler and Morgan</a:t>
            </a:r>
            <a:endParaRPr b="1">
              <a:solidFill>
                <a:schemeClr val="dk2"/>
              </a:solidFill>
              <a:latin typeface="Lato"/>
              <a:ea typeface="Lato"/>
              <a:cs typeface="Lato"/>
              <a:sym typeface="Lato"/>
            </a:endParaRPr>
          </a:p>
          <a:p>
            <a:pPr marL="0" lvl="0" indent="0" algn="ctr" rtl="0">
              <a:spcBef>
                <a:spcPts val="0"/>
              </a:spcBef>
              <a:spcAft>
                <a:spcPts val="0"/>
              </a:spcAft>
              <a:buNone/>
            </a:pPr>
            <a:r>
              <a:rPr lang="en">
                <a:solidFill>
                  <a:schemeClr val="dk2"/>
                </a:solidFill>
                <a:latin typeface="Lato"/>
                <a:ea typeface="Lato"/>
                <a:cs typeface="Lato"/>
                <a:sym typeface="Lato"/>
              </a:rPr>
              <a:t>Qualitative study on academic libraries</a:t>
            </a:r>
            <a:endParaRPr>
              <a:solidFill>
                <a:schemeClr val="dk2"/>
              </a:solidFill>
              <a:latin typeface="Lato"/>
              <a:ea typeface="Lato"/>
              <a:cs typeface="Lato"/>
              <a:sym typeface="Lato"/>
            </a:endParaRPr>
          </a:p>
        </p:txBody>
      </p:sp>
      <p:cxnSp>
        <p:nvCxnSpPr>
          <p:cNvPr id="171" name="Google Shape;171;p29"/>
          <p:cNvCxnSpPr>
            <a:stCxn id="160" idx="2"/>
            <a:endCxn id="170" idx="0"/>
          </p:cNvCxnSpPr>
          <p:nvPr/>
        </p:nvCxnSpPr>
        <p:spPr>
          <a:xfrm flipH="1">
            <a:off x="5473900" y="2880600"/>
            <a:ext cx="373500" cy="514500"/>
          </a:xfrm>
          <a:prstGeom prst="straightConnector1">
            <a:avLst/>
          </a:prstGeom>
          <a:noFill/>
          <a:ln w="9525" cap="flat" cmpd="sng">
            <a:solidFill>
              <a:srgbClr val="424242"/>
            </a:solidFill>
            <a:prstDash val="solid"/>
            <a:round/>
            <a:headEnd type="none" w="med" len="med"/>
            <a:tailEnd type="oval" w="med" len="med"/>
          </a:ln>
        </p:spPr>
      </p:cxnSp>
      <p:cxnSp>
        <p:nvCxnSpPr>
          <p:cNvPr id="172" name="Google Shape;172;p29"/>
          <p:cNvCxnSpPr/>
          <p:nvPr/>
        </p:nvCxnSpPr>
        <p:spPr>
          <a:xfrm flipH="1">
            <a:off x="6721700" y="2880600"/>
            <a:ext cx="2700" cy="1257900"/>
          </a:xfrm>
          <a:prstGeom prst="straightConnector1">
            <a:avLst/>
          </a:prstGeom>
          <a:noFill/>
          <a:ln w="9525" cap="flat" cmpd="sng">
            <a:solidFill>
              <a:srgbClr val="424242"/>
            </a:solidFill>
            <a:prstDash val="solid"/>
            <a:round/>
            <a:headEnd type="none" w="med" len="med"/>
            <a:tailEnd type="oval" w="med" len="med"/>
          </a:ln>
        </p:spPr>
      </p:cxnSp>
      <p:cxnSp>
        <p:nvCxnSpPr>
          <p:cNvPr id="173" name="Google Shape;173;p29"/>
          <p:cNvCxnSpPr>
            <a:stCxn id="159" idx="0"/>
          </p:cNvCxnSpPr>
          <p:nvPr/>
        </p:nvCxnSpPr>
        <p:spPr>
          <a:xfrm rot="10800000">
            <a:off x="4740700" y="1964700"/>
            <a:ext cx="255300" cy="644700"/>
          </a:xfrm>
          <a:prstGeom prst="straightConnector1">
            <a:avLst/>
          </a:prstGeom>
          <a:noFill/>
          <a:ln w="9525" cap="flat" cmpd="sng">
            <a:solidFill>
              <a:srgbClr val="424242"/>
            </a:solidFill>
            <a:prstDash val="solid"/>
            <a:round/>
            <a:headEnd type="none" w="med" len="med"/>
            <a:tailEnd type="oval" w="med" len="med"/>
          </a:ln>
        </p:spPr>
      </p:cxnSp>
      <p:sp>
        <p:nvSpPr>
          <p:cNvPr id="174" name="Google Shape;174;p29"/>
          <p:cNvSpPr txBox="1"/>
          <p:nvPr/>
        </p:nvSpPr>
        <p:spPr>
          <a:xfrm>
            <a:off x="2961425" y="1237400"/>
            <a:ext cx="3350100" cy="45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Difficult and aggressive patrons in Chinese academic libraries</a:t>
            </a:r>
            <a:endParaRPr>
              <a:solidFill>
                <a:schemeClr val="dk2"/>
              </a:solidFill>
              <a:latin typeface="Lato"/>
              <a:ea typeface="Lato"/>
              <a:cs typeface="Lato"/>
              <a:sym typeface="Lato"/>
            </a:endParaRPr>
          </a:p>
          <a:p>
            <a:pPr marL="0" lvl="0" indent="0" algn="ctr" rtl="0">
              <a:spcBef>
                <a:spcPts val="0"/>
              </a:spcBef>
              <a:spcAft>
                <a:spcPts val="0"/>
              </a:spcAft>
              <a:buNone/>
            </a:pPr>
            <a:r>
              <a:rPr lang="en" b="1">
                <a:solidFill>
                  <a:schemeClr val="dk2"/>
                </a:solidFill>
                <a:latin typeface="Lato"/>
                <a:ea typeface="Lato"/>
                <a:cs typeface="Lato"/>
                <a:sym typeface="Lato"/>
              </a:rPr>
              <a:t>Sheih</a:t>
            </a:r>
            <a:endParaRPr b="1">
              <a:solidFill>
                <a:schemeClr val="dk2"/>
              </a:solidFill>
              <a:latin typeface="Lato"/>
              <a:ea typeface="Lato"/>
              <a:cs typeface="Lato"/>
              <a:sym typeface="Lato"/>
            </a:endParaRPr>
          </a:p>
        </p:txBody>
      </p:sp>
      <p:sp>
        <p:nvSpPr>
          <p:cNvPr id="175" name="Google Shape;175;p29"/>
          <p:cNvSpPr txBox="1"/>
          <p:nvPr/>
        </p:nvSpPr>
        <p:spPr>
          <a:xfrm>
            <a:off x="5275625" y="4064925"/>
            <a:ext cx="2662200" cy="105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Lato"/>
                <a:ea typeface="Lato"/>
                <a:cs typeface="Lato"/>
                <a:sym typeface="Lato"/>
              </a:rPr>
              <a:t>Matteson and Miller</a:t>
            </a:r>
            <a:endParaRPr b="1">
              <a:solidFill>
                <a:schemeClr val="dk2"/>
              </a:solidFill>
              <a:latin typeface="Lato"/>
              <a:ea typeface="Lato"/>
              <a:cs typeface="Lato"/>
              <a:sym typeface="Lato"/>
            </a:endParaRPr>
          </a:p>
          <a:p>
            <a:pPr marL="0" lvl="0" indent="0" algn="ctr" rtl="0">
              <a:spcBef>
                <a:spcPts val="0"/>
              </a:spcBef>
              <a:spcAft>
                <a:spcPts val="0"/>
              </a:spcAft>
              <a:buNone/>
            </a:pPr>
            <a:r>
              <a:rPr lang="en">
                <a:solidFill>
                  <a:schemeClr val="dk2"/>
                </a:solidFill>
                <a:latin typeface="Lato"/>
                <a:ea typeface="Lato"/>
                <a:cs typeface="Lato"/>
                <a:sym typeface="Lato"/>
              </a:rPr>
              <a:t>Empirically found EL present;</a:t>
            </a:r>
            <a:endParaRPr>
              <a:solidFill>
                <a:schemeClr val="dk2"/>
              </a:solidFill>
              <a:latin typeface="Lato"/>
              <a:ea typeface="Lato"/>
              <a:cs typeface="Lato"/>
              <a:sym typeface="Lato"/>
            </a:endParaRPr>
          </a:p>
          <a:p>
            <a:pPr marL="0" lvl="0" indent="0" algn="ctr" rtl="0">
              <a:spcBef>
                <a:spcPts val="0"/>
              </a:spcBef>
              <a:spcAft>
                <a:spcPts val="0"/>
              </a:spcAft>
              <a:buNone/>
            </a:pPr>
            <a:r>
              <a:rPr lang="en">
                <a:solidFill>
                  <a:schemeClr val="dk2"/>
                </a:solidFill>
                <a:latin typeface="Lato"/>
                <a:ea typeface="Lato"/>
                <a:cs typeface="Lato"/>
                <a:sym typeface="Lato"/>
              </a:rPr>
              <a:t>Advice to library managers</a:t>
            </a:r>
            <a:endParaRPr>
              <a:solidFill>
                <a:schemeClr val="dk2"/>
              </a:solidFill>
              <a:latin typeface="Lato"/>
              <a:ea typeface="Lato"/>
              <a:cs typeface="Lato"/>
              <a:sym typeface="Lato"/>
            </a:endParaRPr>
          </a:p>
        </p:txBody>
      </p:sp>
      <p:cxnSp>
        <p:nvCxnSpPr>
          <p:cNvPr id="176" name="Google Shape;176;p29"/>
          <p:cNvCxnSpPr>
            <a:stCxn id="160" idx="2"/>
            <a:endCxn id="175" idx="0"/>
          </p:cNvCxnSpPr>
          <p:nvPr/>
        </p:nvCxnSpPr>
        <p:spPr>
          <a:xfrm>
            <a:off x="5847400" y="2880600"/>
            <a:ext cx="759300" cy="1184400"/>
          </a:xfrm>
          <a:prstGeom prst="straightConnector1">
            <a:avLst/>
          </a:prstGeom>
          <a:noFill/>
          <a:ln w="9525" cap="flat" cmpd="sng">
            <a:solidFill>
              <a:srgbClr val="424242"/>
            </a:solidFill>
            <a:prstDash val="solid"/>
            <a:round/>
            <a:headEnd type="none" w="med" len="med"/>
            <a:tailEnd type="oval" w="med" len="med"/>
          </a:ln>
        </p:spPr>
      </p:cxnSp>
      <p:cxnSp>
        <p:nvCxnSpPr>
          <p:cNvPr id="177" name="Google Shape;177;p29"/>
          <p:cNvCxnSpPr/>
          <p:nvPr/>
        </p:nvCxnSpPr>
        <p:spPr>
          <a:xfrm rot="10800000">
            <a:off x="7615525" y="2018100"/>
            <a:ext cx="6300" cy="591300"/>
          </a:xfrm>
          <a:prstGeom prst="straightConnector1">
            <a:avLst/>
          </a:prstGeom>
          <a:noFill/>
          <a:ln w="9525" cap="flat" cmpd="sng">
            <a:solidFill>
              <a:srgbClr val="424242"/>
            </a:solidFill>
            <a:prstDash val="solid"/>
            <a:round/>
            <a:headEnd type="none" w="med" len="med"/>
            <a:tailEnd type="oval" w="med" len="med"/>
          </a:ln>
        </p:spPr>
      </p:cxnSp>
      <p:sp>
        <p:nvSpPr>
          <p:cNvPr id="178" name="Google Shape;178;p29"/>
          <p:cNvSpPr txBox="1"/>
          <p:nvPr/>
        </p:nvSpPr>
        <p:spPr>
          <a:xfrm>
            <a:off x="6129625" y="1017450"/>
            <a:ext cx="2978100" cy="40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Lato"/>
                <a:ea typeface="Lato"/>
                <a:cs typeface="Lato"/>
                <a:sym typeface="Lato"/>
              </a:rPr>
              <a:t>Matteson, Chittock, and Mease</a:t>
            </a:r>
            <a:endParaRPr b="1">
              <a:solidFill>
                <a:schemeClr val="dk2"/>
              </a:solidFill>
              <a:latin typeface="Lato"/>
              <a:ea typeface="Lato"/>
              <a:cs typeface="Lato"/>
              <a:sym typeface="Lato"/>
            </a:endParaRPr>
          </a:p>
          <a:p>
            <a:pPr marL="0" lvl="0" indent="0" algn="ctr" rtl="0">
              <a:spcBef>
                <a:spcPts val="0"/>
              </a:spcBef>
              <a:spcAft>
                <a:spcPts val="0"/>
              </a:spcAft>
              <a:buNone/>
            </a:pPr>
            <a:r>
              <a:rPr lang="en">
                <a:solidFill>
                  <a:schemeClr val="dk2"/>
                </a:solidFill>
                <a:latin typeface="Lato"/>
                <a:ea typeface="Lato"/>
                <a:cs typeface="Lato"/>
                <a:sym typeface="Lato"/>
              </a:rPr>
              <a:t>EL exists when interacting with patrons, coworkers, and management</a:t>
            </a:r>
            <a:endParaRPr>
              <a:solidFill>
                <a:schemeClr val="dk2"/>
              </a:solidFill>
              <a:latin typeface="Lato"/>
              <a:ea typeface="Lato"/>
              <a:cs typeface="Lato"/>
              <a:sym typeface="Lato"/>
            </a:endParaRPr>
          </a:p>
        </p:txBody>
      </p:sp>
      <p:cxnSp>
        <p:nvCxnSpPr>
          <p:cNvPr id="179" name="Google Shape;179;p29"/>
          <p:cNvCxnSpPr/>
          <p:nvPr/>
        </p:nvCxnSpPr>
        <p:spPr>
          <a:xfrm>
            <a:off x="6724512" y="2880600"/>
            <a:ext cx="852300" cy="717600"/>
          </a:xfrm>
          <a:prstGeom prst="straightConnector1">
            <a:avLst/>
          </a:prstGeom>
          <a:noFill/>
          <a:ln w="9525" cap="flat" cmpd="sng">
            <a:solidFill>
              <a:srgbClr val="424242"/>
            </a:solidFill>
            <a:prstDash val="solid"/>
            <a:round/>
            <a:headEnd type="none" w="med" len="med"/>
            <a:tailEnd type="oval" w="med" len="med"/>
          </a:ln>
        </p:spPr>
      </p:cxnSp>
      <p:sp>
        <p:nvSpPr>
          <p:cNvPr id="180" name="Google Shape;180;p29"/>
          <p:cNvSpPr txBox="1"/>
          <p:nvPr/>
        </p:nvSpPr>
        <p:spPr>
          <a:xfrm>
            <a:off x="7220225" y="3597825"/>
            <a:ext cx="1958400" cy="2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Lato"/>
                <a:ea typeface="Lato"/>
                <a:cs typeface="Lato"/>
                <a:sym typeface="Lato"/>
              </a:rPr>
              <a:t>Fourie and Julien</a:t>
            </a:r>
            <a:endParaRPr b="1">
              <a:solidFill>
                <a:schemeClr val="dk2"/>
              </a:solidFill>
              <a:latin typeface="Lato"/>
              <a:ea typeface="Lato"/>
              <a:cs typeface="Lato"/>
              <a:sym typeface="Lato"/>
            </a:endParaRPr>
          </a:p>
          <a:p>
            <a:pPr marL="0" lvl="0" indent="0" algn="ctr" rtl="0">
              <a:spcBef>
                <a:spcPts val="0"/>
              </a:spcBef>
              <a:spcAft>
                <a:spcPts val="0"/>
              </a:spcAft>
              <a:buNone/>
            </a:pPr>
            <a:r>
              <a:rPr lang="en">
                <a:solidFill>
                  <a:schemeClr val="dk2"/>
                </a:solidFill>
                <a:latin typeface="Lato"/>
                <a:ea typeface="Lato"/>
                <a:cs typeface="Lato"/>
                <a:sym typeface="Lato"/>
              </a:rPr>
              <a:t>Research agenda</a:t>
            </a:r>
            <a:endParaRPr>
              <a:solidFill>
                <a:schemeClr val="dk2"/>
              </a:solidFill>
              <a:latin typeface="Lato"/>
              <a:ea typeface="Lato"/>
              <a:cs typeface="Lato"/>
              <a:sym typeface="Lato"/>
            </a:endParaRPr>
          </a:p>
        </p:txBody>
      </p:sp>
      <p:sp>
        <p:nvSpPr>
          <p:cNvPr id="181" name="Google Shape;181;p29"/>
          <p:cNvSpPr txBox="1"/>
          <p:nvPr/>
        </p:nvSpPr>
        <p:spPr>
          <a:xfrm>
            <a:off x="3254500" y="4290700"/>
            <a:ext cx="1958400" cy="2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Lato"/>
                <a:ea typeface="Lato"/>
                <a:cs typeface="Lato"/>
                <a:sym typeface="Lato"/>
              </a:rPr>
              <a:t>Matteson and Miller</a:t>
            </a:r>
            <a:endParaRPr b="1">
              <a:solidFill>
                <a:schemeClr val="dk2"/>
              </a:solidFill>
              <a:latin typeface="Lato"/>
              <a:ea typeface="Lato"/>
              <a:cs typeface="Lato"/>
              <a:sym typeface="Lato"/>
            </a:endParaRPr>
          </a:p>
          <a:p>
            <a:pPr marL="0" lvl="0" indent="0" algn="ctr" rtl="0">
              <a:spcBef>
                <a:spcPts val="0"/>
              </a:spcBef>
              <a:spcAft>
                <a:spcPts val="0"/>
              </a:spcAft>
              <a:buNone/>
            </a:pPr>
            <a:r>
              <a:rPr lang="en">
                <a:solidFill>
                  <a:schemeClr val="dk2"/>
                </a:solidFill>
                <a:latin typeface="Lato"/>
                <a:ea typeface="Lato"/>
                <a:cs typeface="Lato"/>
                <a:sym typeface="Lato"/>
              </a:rPr>
              <a:t>Research agenda</a:t>
            </a:r>
            <a:endParaRPr>
              <a:solidFill>
                <a:schemeClr val="dk2"/>
              </a:solidFill>
              <a:latin typeface="Lato"/>
              <a:ea typeface="Lato"/>
              <a:cs typeface="Lato"/>
              <a:sym typeface="Lato"/>
            </a:endParaRPr>
          </a:p>
        </p:txBody>
      </p:sp>
      <p:cxnSp>
        <p:nvCxnSpPr>
          <p:cNvPr id="182" name="Google Shape;182;p29"/>
          <p:cNvCxnSpPr>
            <a:stCxn id="159" idx="2"/>
            <a:endCxn id="181" idx="0"/>
          </p:cNvCxnSpPr>
          <p:nvPr/>
        </p:nvCxnSpPr>
        <p:spPr>
          <a:xfrm flipH="1">
            <a:off x="4233700" y="2880600"/>
            <a:ext cx="762300" cy="1410000"/>
          </a:xfrm>
          <a:prstGeom prst="straightConnector1">
            <a:avLst/>
          </a:prstGeom>
          <a:noFill/>
          <a:ln w="9525" cap="flat" cmpd="sng">
            <a:solidFill>
              <a:srgbClr val="424242"/>
            </a:solidFill>
            <a:prstDash val="solid"/>
            <a:round/>
            <a:headEnd type="none" w="med" len="med"/>
            <a:tailEnd type="oval"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Growing interest</a:t>
            </a:r>
            <a:endParaRPr/>
          </a:p>
        </p:txBody>
      </p:sp>
      <p:pic>
        <p:nvPicPr>
          <p:cNvPr id="188" name="Google Shape;188;p30"/>
          <p:cNvPicPr preferRelativeResize="0"/>
          <p:nvPr/>
        </p:nvPicPr>
        <p:blipFill>
          <a:blip r:embed="rId3">
            <a:alphaModFix/>
          </a:blip>
          <a:stretch>
            <a:fillRect/>
          </a:stretch>
        </p:blipFill>
        <p:spPr>
          <a:xfrm>
            <a:off x="5774105" y="1126125"/>
            <a:ext cx="2800796" cy="3644276"/>
          </a:xfrm>
          <a:prstGeom prst="rect">
            <a:avLst/>
          </a:prstGeom>
          <a:noFill/>
          <a:ln>
            <a:noFill/>
          </a:ln>
        </p:spPr>
      </p:pic>
      <p:pic>
        <p:nvPicPr>
          <p:cNvPr id="189" name="Google Shape;189;p30"/>
          <p:cNvPicPr preferRelativeResize="0"/>
          <p:nvPr/>
        </p:nvPicPr>
        <p:blipFill>
          <a:blip r:embed="rId4">
            <a:alphaModFix/>
          </a:blip>
          <a:stretch>
            <a:fillRect/>
          </a:stretch>
        </p:blipFill>
        <p:spPr>
          <a:xfrm>
            <a:off x="1999650" y="1126125"/>
            <a:ext cx="3182925" cy="3644275"/>
          </a:xfrm>
          <a:prstGeom prst="rect">
            <a:avLst/>
          </a:prstGeom>
          <a:noFill/>
          <a:ln>
            <a:noFill/>
          </a:ln>
        </p:spPr>
      </p:pic>
      <p:sp>
        <p:nvSpPr>
          <p:cNvPr id="190" name="Google Shape;190;p30"/>
          <p:cNvSpPr txBox="1">
            <a:spLocks noGrp="1"/>
          </p:cNvSpPr>
          <p:nvPr>
            <p:ph type="body" idx="1"/>
          </p:nvPr>
        </p:nvSpPr>
        <p:spPr>
          <a:xfrm>
            <a:off x="311700" y="1152475"/>
            <a:ext cx="2397300" cy="3106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2400">
                <a:latin typeface="Cambria"/>
                <a:ea typeface="Cambria"/>
                <a:cs typeface="Cambria"/>
                <a:sym typeface="Cambria"/>
              </a:rPr>
              <a:t>Blogs</a:t>
            </a:r>
            <a:endParaRPr sz="1800">
              <a:latin typeface="Cambria"/>
              <a:ea typeface="Cambria"/>
              <a:cs typeface="Cambria"/>
              <a:sym typeface="Cambr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Growing interest</a:t>
            </a:r>
            <a:endParaRPr/>
          </a:p>
        </p:txBody>
      </p:sp>
      <p:pic>
        <p:nvPicPr>
          <p:cNvPr id="196" name="Google Shape;196;p31"/>
          <p:cNvPicPr preferRelativeResize="0"/>
          <p:nvPr/>
        </p:nvPicPr>
        <p:blipFill>
          <a:blip r:embed="rId3">
            <a:alphaModFix/>
          </a:blip>
          <a:stretch>
            <a:fillRect/>
          </a:stretch>
        </p:blipFill>
        <p:spPr>
          <a:xfrm>
            <a:off x="555825" y="1877300"/>
            <a:ext cx="7512426" cy="961337"/>
          </a:xfrm>
          <a:prstGeom prst="rect">
            <a:avLst/>
          </a:prstGeom>
          <a:noFill/>
          <a:ln>
            <a:noFill/>
          </a:ln>
        </p:spPr>
      </p:pic>
      <p:pic>
        <p:nvPicPr>
          <p:cNvPr id="197" name="Google Shape;197;p31"/>
          <p:cNvPicPr preferRelativeResize="0"/>
          <p:nvPr/>
        </p:nvPicPr>
        <p:blipFill>
          <a:blip r:embed="rId4">
            <a:alphaModFix/>
          </a:blip>
          <a:stretch>
            <a:fillRect/>
          </a:stretch>
        </p:blipFill>
        <p:spPr>
          <a:xfrm>
            <a:off x="555825" y="2957660"/>
            <a:ext cx="6527571" cy="1337915"/>
          </a:xfrm>
          <a:prstGeom prst="rect">
            <a:avLst/>
          </a:prstGeom>
          <a:noFill/>
          <a:ln>
            <a:noFill/>
          </a:ln>
        </p:spPr>
      </p:pic>
      <p:sp>
        <p:nvSpPr>
          <p:cNvPr id="198" name="Google Shape;198;p31"/>
          <p:cNvSpPr txBox="1">
            <a:spLocks noGrp="1"/>
          </p:cNvSpPr>
          <p:nvPr>
            <p:ph type="body" idx="1"/>
          </p:nvPr>
        </p:nvSpPr>
        <p:spPr>
          <a:xfrm>
            <a:off x="311700" y="1152475"/>
            <a:ext cx="5442000" cy="589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2400">
                <a:latin typeface="Cambria"/>
                <a:ea typeface="Cambria"/>
                <a:cs typeface="Cambria"/>
                <a:sym typeface="Cambria"/>
              </a:rPr>
              <a:t>Opinion piece in Los Angeles Times</a:t>
            </a:r>
            <a:endParaRPr sz="1800">
              <a:latin typeface="Cambria"/>
              <a:ea typeface="Cambria"/>
              <a:cs typeface="Cambria"/>
              <a:sym typeface="Cambr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Learning objectives</a:t>
            </a:r>
            <a:endParaRPr/>
          </a:p>
        </p:txBody>
      </p:sp>
      <p:sp>
        <p:nvSpPr>
          <p:cNvPr id="67" name="Google Shape;67;p14"/>
          <p:cNvSpPr txBox="1">
            <a:spLocks noGrp="1"/>
          </p:cNvSpPr>
          <p:nvPr>
            <p:ph type="body" idx="1"/>
          </p:nvPr>
        </p:nvSpPr>
        <p:spPr>
          <a:xfrm>
            <a:off x="311700" y="1152475"/>
            <a:ext cx="8322900" cy="3102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Char char="●"/>
            </a:pPr>
            <a:r>
              <a:rPr lang="en" sz="2400">
                <a:latin typeface="Cambria"/>
                <a:ea typeface="Cambria"/>
                <a:cs typeface="Cambria"/>
                <a:sym typeface="Cambria"/>
              </a:rPr>
              <a:t>Understand what emotional labour is</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Discover how emotional labour manifests in frontline public library workers’ interactions with difficult patrons</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Learn how organizational issues play a role in emotional labour</a:t>
            </a:r>
            <a:endParaRPr sz="2400">
              <a:latin typeface="Cambria"/>
              <a:ea typeface="Cambria"/>
              <a:cs typeface="Cambria"/>
              <a:sym typeface="Cambria"/>
            </a:endParaRPr>
          </a:p>
          <a:p>
            <a:pPr marL="0" lvl="0" indent="0" algn="l" rtl="0">
              <a:spcBef>
                <a:spcPts val="0"/>
              </a:spcBef>
              <a:spcAft>
                <a:spcPts val="0"/>
              </a:spcAft>
              <a:buNone/>
            </a:pPr>
            <a:endParaRPr sz="2400">
              <a:latin typeface="Cambria"/>
              <a:ea typeface="Cambria"/>
              <a:cs typeface="Cambria"/>
              <a:sym typeface="Cambria"/>
            </a:endParaRPr>
          </a:p>
        </p:txBody>
      </p:sp>
      <p:pic>
        <p:nvPicPr>
          <p:cNvPr id="68" name="Google Shape;68;p14"/>
          <p:cNvPicPr preferRelativeResize="0"/>
          <p:nvPr/>
        </p:nvPicPr>
        <p:blipFill>
          <a:blip r:embed="rId3">
            <a:alphaModFix/>
          </a:blip>
          <a:stretch>
            <a:fillRect/>
          </a:stretch>
        </p:blipFill>
        <p:spPr>
          <a:xfrm>
            <a:off x="7449653" y="4390400"/>
            <a:ext cx="1577497" cy="522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Gap in the literature</a:t>
            </a:r>
            <a:endParaRPr/>
          </a:p>
        </p:txBody>
      </p:sp>
      <p:sp>
        <p:nvSpPr>
          <p:cNvPr id="204" name="Google Shape;204;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Char char="●"/>
            </a:pPr>
            <a:r>
              <a:rPr lang="en" sz="2400">
                <a:latin typeface="Cambria"/>
                <a:ea typeface="Cambria"/>
                <a:cs typeface="Cambria"/>
                <a:sym typeface="Cambria"/>
              </a:rPr>
              <a:t>Rich emotion work being done in public libraries</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Participants always librarians</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Broaden our understanding of how emotional labour impacts public library workers</a:t>
            </a:r>
            <a:endParaRPr sz="2400">
              <a:latin typeface="Cambria"/>
              <a:ea typeface="Cambria"/>
              <a:cs typeface="Cambria"/>
              <a:sym typeface="Cambri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97A7"/>
        </a:solidFill>
        <a:effectLst/>
      </p:bgPr>
    </p:bg>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490250" y="526350"/>
            <a:ext cx="84663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a:latin typeface="Cambria"/>
                <a:ea typeface="Cambria"/>
                <a:cs typeface="Cambria"/>
                <a:sym typeface="Cambria"/>
              </a:rPr>
              <a:t>Research question:</a:t>
            </a:r>
            <a:endParaRPr sz="3600" b="1">
              <a:latin typeface="Cambria"/>
              <a:ea typeface="Cambria"/>
              <a:cs typeface="Cambria"/>
              <a:sym typeface="Cambria"/>
            </a:endParaRPr>
          </a:p>
          <a:p>
            <a:pPr marL="0" lvl="0" indent="0" algn="l" rtl="0">
              <a:spcBef>
                <a:spcPts val="0"/>
              </a:spcBef>
              <a:spcAft>
                <a:spcPts val="0"/>
              </a:spcAft>
              <a:buNone/>
            </a:pPr>
            <a:r>
              <a:rPr lang="en" sz="3600">
                <a:latin typeface="Cambria"/>
                <a:ea typeface="Cambria"/>
                <a:cs typeface="Cambria"/>
                <a:sym typeface="Cambria"/>
              </a:rPr>
              <a:t>How does emotional labour manifest in public library workers’ interactions with patrons they perceive to be difficult?</a:t>
            </a:r>
            <a:endParaRPr sz="3600">
              <a:latin typeface="Cambria"/>
              <a:ea typeface="Cambria"/>
              <a:cs typeface="Cambria"/>
              <a:sym typeface="Cambria"/>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4"/>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mbria"/>
                <a:ea typeface="Cambria"/>
                <a:cs typeface="Cambria"/>
                <a:sym typeface="Cambria"/>
              </a:rPr>
              <a:t>Research Design</a:t>
            </a:r>
            <a:endParaRPr>
              <a:latin typeface="Cambria"/>
              <a:ea typeface="Cambria"/>
              <a:cs typeface="Cambria"/>
              <a:sym typeface="Cambr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Methodology</a:t>
            </a:r>
            <a:endParaRPr/>
          </a:p>
        </p:txBody>
      </p:sp>
      <p:sp>
        <p:nvSpPr>
          <p:cNvPr id="220" name="Google Shape;220;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Cambria"/>
                <a:ea typeface="Cambria"/>
                <a:cs typeface="Cambria"/>
                <a:sym typeface="Cambria"/>
              </a:rPr>
              <a:t>Experience sampling method</a:t>
            </a:r>
            <a:endParaRPr sz="2400" b="1">
              <a:latin typeface="Cambria"/>
              <a:ea typeface="Cambria"/>
              <a:cs typeface="Cambria"/>
              <a:sym typeface="Cambria"/>
            </a:endParaRPr>
          </a:p>
          <a:p>
            <a:pPr marL="457200" lvl="0" indent="-381000" algn="l" rtl="0">
              <a:spcBef>
                <a:spcPts val="1600"/>
              </a:spcBef>
              <a:spcAft>
                <a:spcPts val="0"/>
              </a:spcAft>
              <a:buSzPts val="2400"/>
              <a:buFont typeface="Cambria"/>
              <a:buChar char="●"/>
            </a:pPr>
            <a:r>
              <a:rPr lang="en" sz="2400">
                <a:latin typeface="Cambria"/>
                <a:ea typeface="Cambria"/>
                <a:cs typeface="Cambria"/>
                <a:sym typeface="Cambria"/>
              </a:rPr>
              <a:t>Collects information about daily life experiences</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Participants kept an electronic journal</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After any interaction with a difficult patron they responded to six provided prompts</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Participants journalled for 1-4 weeks</a:t>
            </a:r>
            <a:endParaRPr sz="2400">
              <a:latin typeface="Cambria"/>
              <a:ea typeface="Cambria"/>
              <a:cs typeface="Cambria"/>
              <a:sym typeface="Cambria"/>
            </a:endParaRPr>
          </a:p>
          <a:p>
            <a:pPr marL="0" lvl="0" indent="0" algn="l" rtl="0">
              <a:spcBef>
                <a:spcPts val="1600"/>
              </a:spcBef>
              <a:spcAft>
                <a:spcPts val="1600"/>
              </a:spcAft>
              <a:buNone/>
            </a:pPr>
            <a:endParaRPr sz="2400">
              <a:latin typeface="Cambria"/>
              <a:ea typeface="Cambria"/>
              <a:cs typeface="Cambria"/>
              <a:sym typeface="Cambr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Journal prompts</a:t>
            </a:r>
            <a:endParaRPr/>
          </a:p>
        </p:txBody>
      </p:sp>
      <p:sp>
        <p:nvSpPr>
          <p:cNvPr id="226" name="Google Shape;226;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AutoNum type="arabicPeriod"/>
            </a:pPr>
            <a:r>
              <a:rPr lang="en" sz="2400">
                <a:latin typeface="Cambria"/>
                <a:ea typeface="Cambria"/>
                <a:cs typeface="Cambria"/>
                <a:sym typeface="Cambria"/>
              </a:rPr>
              <a:t>What happened in this interaction?</a:t>
            </a:r>
            <a:endParaRPr sz="2400">
              <a:latin typeface="Cambria"/>
              <a:ea typeface="Cambria"/>
              <a:cs typeface="Cambria"/>
              <a:sym typeface="Cambria"/>
            </a:endParaRPr>
          </a:p>
          <a:p>
            <a:pPr marL="457200" lvl="0" indent="-381000" algn="l" rtl="0">
              <a:spcBef>
                <a:spcPts val="0"/>
              </a:spcBef>
              <a:spcAft>
                <a:spcPts val="0"/>
              </a:spcAft>
              <a:buSzPts val="2400"/>
              <a:buFont typeface="Cambria"/>
              <a:buAutoNum type="arabicPeriod"/>
            </a:pPr>
            <a:r>
              <a:rPr lang="en" sz="2400">
                <a:latin typeface="Cambria"/>
                <a:ea typeface="Cambria"/>
                <a:cs typeface="Cambria"/>
                <a:sym typeface="Cambria"/>
              </a:rPr>
              <a:t>How did you feel throughout the interaction?</a:t>
            </a:r>
            <a:endParaRPr sz="2400">
              <a:latin typeface="Cambria"/>
              <a:ea typeface="Cambria"/>
              <a:cs typeface="Cambria"/>
              <a:sym typeface="Cambria"/>
            </a:endParaRPr>
          </a:p>
          <a:p>
            <a:pPr marL="457200" lvl="0" indent="-381000" algn="l" rtl="0">
              <a:spcBef>
                <a:spcPts val="0"/>
              </a:spcBef>
              <a:spcAft>
                <a:spcPts val="0"/>
              </a:spcAft>
              <a:buSzPts val="2400"/>
              <a:buFont typeface="Cambria"/>
              <a:buAutoNum type="arabicPeriod"/>
            </a:pPr>
            <a:r>
              <a:rPr lang="en" sz="2400">
                <a:latin typeface="Cambria"/>
                <a:ea typeface="Cambria"/>
                <a:cs typeface="Cambria"/>
                <a:sym typeface="Cambria"/>
              </a:rPr>
              <a:t>Did you show the patron how you felt?</a:t>
            </a:r>
            <a:endParaRPr sz="2400">
              <a:latin typeface="Cambria"/>
              <a:ea typeface="Cambria"/>
              <a:cs typeface="Cambria"/>
              <a:sym typeface="Cambria"/>
            </a:endParaRPr>
          </a:p>
          <a:p>
            <a:pPr marL="457200" lvl="0" indent="-381000" algn="l" rtl="0">
              <a:spcBef>
                <a:spcPts val="0"/>
              </a:spcBef>
              <a:spcAft>
                <a:spcPts val="0"/>
              </a:spcAft>
              <a:buSzPts val="2400"/>
              <a:buFont typeface="Cambria"/>
              <a:buAutoNum type="arabicPeriod"/>
            </a:pPr>
            <a:r>
              <a:rPr lang="en" sz="2400">
                <a:latin typeface="Cambria"/>
                <a:ea typeface="Cambria"/>
                <a:cs typeface="Cambria"/>
                <a:sym typeface="Cambria"/>
              </a:rPr>
              <a:t>How do you feel after the interaction?</a:t>
            </a:r>
            <a:endParaRPr sz="2400">
              <a:latin typeface="Cambria"/>
              <a:ea typeface="Cambria"/>
              <a:cs typeface="Cambria"/>
              <a:sym typeface="Cambria"/>
            </a:endParaRPr>
          </a:p>
          <a:p>
            <a:pPr marL="457200" lvl="0" indent="-381000" algn="l" rtl="0">
              <a:spcBef>
                <a:spcPts val="0"/>
              </a:spcBef>
              <a:spcAft>
                <a:spcPts val="0"/>
              </a:spcAft>
              <a:buSzPts val="2400"/>
              <a:buFont typeface="Cambria"/>
              <a:buAutoNum type="arabicPeriod"/>
            </a:pPr>
            <a:r>
              <a:rPr lang="en" sz="2400">
                <a:latin typeface="Cambria"/>
                <a:ea typeface="Cambria"/>
                <a:cs typeface="Cambria"/>
                <a:sym typeface="Cambria"/>
              </a:rPr>
              <a:t>Would you do anything differently next time?</a:t>
            </a:r>
            <a:endParaRPr sz="2400">
              <a:latin typeface="Cambria"/>
              <a:ea typeface="Cambria"/>
              <a:cs typeface="Cambria"/>
              <a:sym typeface="Cambria"/>
            </a:endParaRPr>
          </a:p>
          <a:p>
            <a:pPr marL="457200" lvl="0" indent="-381000" algn="l" rtl="0">
              <a:spcBef>
                <a:spcPts val="0"/>
              </a:spcBef>
              <a:spcAft>
                <a:spcPts val="0"/>
              </a:spcAft>
              <a:buSzPts val="2400"/>
              <a:buFont typeface="Cambria"/>
              <a:buAutoNum type="arabicPeriod"/>
            </a:pPr>
            <a:r>
              <a:rPr lang="en" sz="2400">
                <a:latin typeface="Cambria"/>
                <a:ea typeface="Cambria"/>
                <a:cs typeface="Cambria"/>
                <a:sym typeface="Cambria"/>
              </a:rPr>
              <a:t>Is there anything else you want to share about the interaction?</a:t>
            </a:r>
            <a:endParaRPr sz="2400" b="1">
              <a:latin typeface="Cambria"/>
              <a:ea typeface="Cambria"/>
              <a:cs typeface="Cambria"/>
              <a:sym typeface="Cambria"/>
            </a:endParaRPr>
          </a:p>
          <a:p>
            <a:pPr marL="0" lvl="0" indent="0" algn="l" rtl="0">
              <a:spcBef>
                <a:spcPts val="1600"/>
              </a:spcBef>
              <a:spcAft>
                <a:spcPts val="1600"/>
              </a:spcAft>
              <a:buNone/>
            </a:pPr>
            <a:endParaRPr sz="2400">
              <a:latin typeface="Cambria"/>
              <a:ea typeface="Cambria"/>
              <a:cs typeface="Cambria"/>
              <a:sym typeface="Cambri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Recruitment</a:t>
            </a:r>
            <a:endParaRPr/>
          </a:p>
        </p:txBody>
      </p:sp>
      <p:sp>
        <p:nvSpPr>
          <p:cNvPr id="232" name="Google Shape;232;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Char char="●"/>
            </a:pPr>
            <a:r>
              <a:rPr lang="en" sz="2400">
                <a:latin typeface="Cambria"/>
                <a:ea typeface="Cambria"/>
                <a:cs typeface="Cambria"/>
                <a:sym typeface="Cambria"/>
              </a:rPr>
              <a:t>Ethics approval granted by University of Alberta’s Research and Ethics Board</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Participants had to be over the age of 18, and working in a public library role where they regularly interact with patrons</a:t>
            </a:r>
            <a:endParaRPr sz="2400">
              <a:latin typeface="Cambria"/>
              <a:ea typeface="Cambria"/>
              <a:cs typeface="Cambria"/>
              <a:sym typeface="Cambria"/>
            </a:endParaRPr>
          </a:p>
        </p:txBody>
      </p:sp>
      <p:pic>
        <p:nvPicPr>
          <p:cNvPr id="233" name="Google Shape;233;p37"/>
          <p:cNvPicPr preferRelativeResize="0"/>
          <p:nvPr/>
        </p:nvPicPr>
        <p:blipFill>
          <a:blip r:embed="rId3">
            <a:alphaModFix/>
          </a:blip>
          <a:stretch>
            <a:fillRect/>
          </a:stretch>
        </p:blipFill>
        <p:spPr>
          <a:xfrm>
            <a:off x="5944325" y="4066650"/>
            <a:ext cx="2979502" cy="698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Recruitment</a:t>
            </a:r>
            <a:endParaRPr/>
          </a:p>
        </p:txBody>
      </p:sp>
      <p:sp>
        <p:nvSpPr>
          <p:cNvPr id="239" name="Google Shape;239;p38"/>
          <p:cNvSpPr txBox="1">
            <a:spLocks noGrp="1"/>
          </p:cNvSpPr>
          <p:nvPr>
            <p:ph type="body" idx="1"/>
          </p:nvPr>
        </p:nvSpPr>
        <p:spPr>
          <a:xfrm>
            <a:off x="311700" y="1152475"/>
            <a:ext cx="43941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Char char="●"/>
            </a:pPr>
            <a:r>
              <a:rPr lang="en" sz="2400">
                <a:latin typeface="Cambria"/>
                <a:ea typeface="Cambria"/>
                <a:cs typeface="Cambria"/>
                <a:sym typeface="Cambria"/>
              </a:rPr>
              <a:t>Convenience sampling</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Send a poster to western Canada library listervs</a:t>
            </a:r>
            <a:endParaRPr sz="2400">
              <a:latin typeface="Cambria"/>
              <a:ea typeface="Cambria"/>
              <a:cs typeface="Cambria"/>
              <a:sym typeface="Cambria"/>
            </a:endParaRPr>
          </a:p>
          <a:p>
            <a:pPr marL="457200" marR="0" lvl="0" indent="0" algn="l" rtl="0">
              <a:lnSpc>
                <a:spcPct val="115000"/>
              </a:lnSpc>
              <a:spcBef>
                <a:spcPts val="1600"/>
              </a:spcBef>
              <a:spcAft>
                <a:spcPts val="1600"/>
              </a:spcAft>
              <a:buNone/>
            </a:pPr>
            <a:endParaRPr sz="2400">
              <a:latin typeface="Cambria"/>
              <a:ea typeface="Cambria"/>
              <a:cs typeface="Cambria"/>
              <a:sym typeface="Cambria"/>
            </a:endParaRPr>
          </a:p>
        </p:txBody>
      </p:sp>
      <p:pic>
        <p:nvPicPr>
          <p:cNvPr id="240" name="Google Shape;240;p38"/>
          <p:cNvPicPr preferRelativeResize="0"/>
          <p:nvPr/>
        </p:nvPicPr>
        <p:blipFill>
          <a:blip r:embed="rId3">
            <a:alphaModFix/>
          </a:blip>
          <a:stretch>
            <a:fillRect/>
          </a:stretch>
        </p:blipFill>
        <p:spPr>
          <a:xfrm>
            <a:off x="4705801" y="1152463"/>
            <a:ext cx="3832275" cy="2865975"/>
          </a:xfrm>
          <a:prstGeom prst="rect">
            <a:avLst/>
          </a:prstGeom>
          <a:noFill/>
          <a:ln>
            <a:noFill/>
          </a:ln>
        </p:spPr>
      </p:pic>
      <p:sp>
        <p:nvSpPr>
          <p:cNvPr id="241" name="Google Shape;241;p38"/>
          <p:cNvSpPr/>
          <p:nvPr/>
        </p:nvSpPr>
        <p:spPr>
          <a:xfrm>
            <a:off x="5743200" y="3817250"/>
            <a:ext cx="519000" cy="103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Recruitment</a:t>
            </a:r>
            <a:endParaRPr/>
          </a:p>
        </p:txBody>
      </p:sp>
      <p:sp>
        <p:nvSpPr>
          <p:cNvPr id="247" name="Google Shape;247;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Char char="●"/>
            </a:pPr>
            <a:r>
              <a:rPr lang="en" sz="2400">
                <a:latin typeface="Cambria"/>
                <a:ea typeface="Cambria"/>
                <a:cs typeface="Cambria"/>
                <a:sym typeface="Cambria"/>
              </a:rPr>
              <a:t>Word of mouth generated enough participants</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Quick response rate</a:t>
            </a:r>
            <a:endParaRPr sz="2400">
              <a:latin typeface="Cambria"/>
              <a:ea typeface="Cambria"/>
              <a:cs typeface="Cambria"/>
              <a:sym typeface="Cambria"/>
            </a:endParaRPr>
          </a:p>
          <a:p>
            <a:pPr marL="914400" lvl="1" indent="-381000" algn="l" rtl="0">
              <a:spcBef>
                <a:spcPts val="0"/>
              </a:spcBef>
              <a:spcAft>
                <a:spcPts val="0"/>
              </a:spcAft>
              <a:buSzPts val="2400"/>
              <a:buFont typeface="Cambria"/>
              <a:buChar char="○"/>
            </a:pPr>
            <a:r>
              <a:rPr lang="en" sz="2000">
                <a:latin typeface="Cambria"/>
                <a:ea typeface="Cambria"/>
                <a:cs typeface="Cambria"/>
                <a:sym typeface="Cambria"/>
              </a:rPr>
              <a:t>11 people expressed interested</a:t>
            </a:r>
            <a:endParaRPr sz="2000">
              <a:latin typeface="Cambria"/>
              <a:ea typeface="Cambria"/>
              <a:cs typeface="Cambria"/>
              <a:sym typeface="Cambria"/>
            </a:endParaRPr>
          </a:p>
          <a:p>
            <a:pPr marL="914400" lvl="1" indent="-355600" algn="l" rtl="0">
              <a:spcBef>
                <a:spcPts val="0"/>
              </a:spcBef>
              <a:spcAft>
                <a:spcPts val="0"/>
              </a:spcAft>
              <a:buSzPts val="2000"/>
              <a:buFont typeface="Cambria"/>
              <a:buChar char="○"/>
            </a:pPr>
            <a:r>
              <a:rPr lang="en" sz="2000">
                <a:latin typeface="Cambria"/>
                <a:ea typeface="Cambria"/>
                <a:cs typeface="Cambria"/>
                <a:sym typeface="Cambria"/>
              </a:rPr>
              <a:t>5 people completed the study</a:t>
            </a:r>
            <a:endParaRPr sz="2000">
              <a:latin typeface="Cambria"/>
              <a:ea typeface="Cambria"/>
              <a:cs typeface="Cambria"/>
              <a:sym typeface="Cambria"/>
            </a:endParaRPr>
          </a:p>
        </p:txBody>
      </p:sp>
      <p:pic>
        <p:nvPicPr>
          <p:cNvPr id="248" name="Google Shape;248;p39"/>
          <p:cNvPicPr preferRelativeResize="0"/>
          <p:nvPr/>
        </p:nvPicPr>
        <p:blipFill>
          <a:blip r:embed="rId3">
            <a:alphaModFix/>
          </a:blip>
          <a:stretch>
            <a:fillRect/>
          </a:stretch>
        </p:blipFill>
        <p:spPr>
          <a:xfrm>
            <a:off x="5299175" y="2150775"/>
            <a:ext cx="3268851" cy="21792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Sample</a:t>
            </a:r>
            <a:endParaRPr/>
          </a:p>
        </p:txBody>
      </p:sp>
      <p:sp>
        <p:nvSpPr>
          <p:cNvPr id="254" name="Google Shape;254;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ambria"/>
                <a:ea typeface="Cambria"/>
                <a:cs typeface="Cambria"/>
                <a:sym typeface="Cambria"/>
              </a:rPr>
              <a:t>4 out of 5 participants provided demographic information. Participants were:</a:t>
            </a:r>
            <a:endParaRPr sz="2400">
              <a:latin typeface="Cambria"/>
              <a:ea typeface="Cambria"/>
              <a:cs typeface="Cambria"/>
              <a:sym typeface="Cambria"/>
            </a:endParaRPr>
          </a:p>
          <a:p>
            <a:pPr marL="457200" lvl="0" indent="-368300" algn="l" rtl="0">
              <a:spcBef>
                <a:spcPts val="1600"/>
              </a:spcBef>
              <a:spcAft>
                <a:spcPts val="0"/>
              </a:spcAft>
              <a:buSzPts val="2200"/>
              <a:buFont typeface="Cambria"/>
              <a:buChar char="●"/>
            </a:pPr>
            <a:r>
              <a:rPr lang="en" sz="2200">
                <a:latin typeface="Cambria"/>
                <a:ea typeface="Cambria"/>
                <a:cs typeface="Cambria"/>
                <a:sym typeface="Cambria"/>
              </a:rPr>
              <a:t>Female</a:t>
            </a:r>
            <a:endParaRPr sz="2200">
              <a:latin typeface="Cambria"/>
              <a:ea typeface="Cambria"/>
              <a:cs typeface="Cambria"/>
              <a:sym typeface="Cambria"/>
            </a:endParaRPr>
          </a:p>
          <a:p>
            <a:pPr marL="457200" lvl="0" indent="-368300" algn="l" rtl="0">
              <a:spcBef>
                <a:spcPts val="0"/>
              </a:spcBef>
              <a:spcAft>
                <a:spcPts val="0"/>
              </a:spcAft>
              <a:buSzPts val="2200"/>
              <a:buFont typeface="Cambria"/>
              <a:buChar char="●"/>
            </a:pPr>
            <a:r>
              <a:rPr lang="en" sz="2200">
                <a:latin typeface="Cambria"/>
                <a:ea typeface="Cambria"/>
                <a:cs typeface="Cambria"/>
                <a:sym typeface="Cambria"/>
              </a:rPr>
              <a:t>Library assistants working in public libraries in Alberta &amp; BC</a:t>
            </a:r>
            <a:endParaRPr sz="2200">
              <a:latin typeface="Cambria"/>
              <a:ea typeface="Cambria"/>
              <a:cs typeface="Cambria"/>
              <a:sym typeface="Cambria"/>
            </a:endParaRPr>
          </a:p>
          <a:p>
            <a:pPr marL="457200" lvl="0" indent="-368300" algn="l" rtl="0">
              <a:spcBef>
                <a:spcPts val="0"/>
              </a:spcBef>
              <a:spcAft>
                <a:spcPts val="0"/>
              </a:spcAft>
              <a:buSzPts val="2200"/>
              <a:buFont typeface="Cambria"/>
              <a:buChar char="●"/>
            </a:pPr>
            <a:r>
              <a:rPr lang="en" sz="2200">
                <a:latin typeface="Cambria"/>
                <a:ea typeface="Cambria"/>
                <a:cs typeface="Cambria"/>
                <a:sym typeface="Cambria"/>
              </a:rPr>
              <a:t>3 full-time employees, 1 part-time</a:t>
            </a:r>
            <a:endParaRPr sz="2200">
              <a:latin typeface="Cambria"/>
              <a:ea typeface="Cambria"/>
              <a:cs typeface="Cambria"/>
              <a:sym typeface="Cambria"/>
            </a:endParaRPr>
          </a:p>
          <a:p>
            <a:pPr marL="457200" lvl="0" indent="-368300" algn="l" rtl="0">
              <a:spcBef>
                <a:spcPts val="0"/>
              </a:spcBef>
              <a:spcAft>
                <a:spcPts val="0"/>
              </a:spcAft>
              <a:buSzPts val="2200"/>
              <a:buFont typeface="Cambria"/>
              <a:buChar char="●"/>
            </a:pPr>
            <a:r>
              <a:rPr lang="en" sz="2200">
                <a:latin typeface="Cambria"/>
                <a:ea typeface="Cambria"/>
                <a:cs typeface="Cambria"/>
                <a:sym typeface="Cambria"/>
              </a:rPr>
              <a:t>Between 35-64 years old</a:t>
            </a:r>
            <a:endParaRPr sz="2200">
              <a:latin typeface="Cambria"/>
              <a:ea typeface="Cambria"/>
              <a:cs typeface="Cambria"/>
              <a:sym typeface="Cambria"/>
            </a:endParaRPr>
          </a:p>
          <a:p>
            <a:pPr marL="457200" lvl="0" indent="-368300" algn="l" rtl="0">
              <a:spcBef>
                <a:spcPts val="0"/>
              </a:spcBef>
              <a:spcAft>
                <a:spcPts val="0"/>
              </a:spcAft>
              <a:buSzPts val="2200"/>
              <a:buFont typeface="Cambria"/>
              <a:buChar char="●"/>
            </a:pPr>
            <a:r>
              <a:rPr lang="en" sz="2200">
                <a:latin typeface="Cambria"/>
                <a:ea typeface="Cambria"/>
                <a:cs typeface="Cambria"/>
                <a:sym typeface="Cambria"/>
              </a:rPr>
              <a:t>No one identified as a visible minority or Indigenous</a:t>
            </a:r>
            <a:endParaRPr sz="2200">
              <a:latin typeface="Cambria"/>
              <a:ea typeface="Cambria"/>
              <a:cs typeface="Cambria"/>
              <a:sym typeface="Cambria"/>
            </a:endParaRPr>
          </a:p>
          <a:p>
            <a:pPr marL="0" lvl="0" indent="0" algn="l" rtl="0">
              <a:spcBef>
                <a:spcPts val="1600"/>
              </a:spcBef>
              <a:spcAft>
                <a:spcPts val="1600"/>
              </a:spcAft>
              <a:buNone/>
            </a:pPr>
            <a:endParaRPr/>
          </a:p>
        </p:txBody>
      </p:sp>
      <p:pic>
        <p:nvPicPr>
          <p:cNvPr id="255" name="Google Shape;255;p40"/>
          <p:cNvPicPr preferRelativeResize="0"/>
          <p:nvPr/>
        </p:nvPicPr>
        <p:blipFill>
          <a:blip r:embed="rId3">
            <a:alphaModFix/>
          </a:blip>
          <a:stretch>
            <a:fillRect/>
          </a:stretch>
        </p:blipFill>
        <p:spPr>
          <a:xfrm>
            <a:off x="6609925" y="4236099"/>
            <a:ext cx="383330" cy="769151"/>
          </a:xfrm>
          <a:prstGeom prst="rect">
            <a:avLst/>
          </a:prstGeom>
          <a:noFill/>
          <a:ln>
            <a:noFill/>
          </a:ln>
        </p:spPr>
      </p:pic>
      <p:pic>
        <p:nvPicPr>
          <p:cNvPr id="256" name="Google Shape;256;p40"/>
          <p:cNvPicPr preferRelativeResize="0"/>
          <p:nvPr/>
        </p:nvPicPr>
        <p:blipFill>
          <a:blip r:embed="rId3">
            <a:alphaModFix/>
          </a:blip>
          <a:stretch>
            <a:fillRect/>
          </a:stretch>
        </p:blipFill>
        <p:spPr>
          <a:xfrm>
            <a:off x="7112372" y="4236098"/>
            <a:ext cx="383330" cy="769151"/>
          </a:xfrm>
          <a:prstGeom prst="rect">
            <a:avLst/>
          </a:prstGeom>
          <a:noFill/>
          <a:ln>
            <a:noFill/>
          </a:ln>
        </p:spPr>
      </p:pic>
      <p:pic>
        <p:nvPicPr>
          <p:cNvPr id="257" name="Google Shape;257;p40"/>
          <p:cNvPicPr preferRelativeResize="0"/>
          <p:nvPr/>
        </p:nvPicPr>
        <p:blipFill>
          <a:blip r:embed="rId3">
            <a:alphaModFix/>
          </a:blip>
          <a:stretch>
            <a:fillRect/>
          </a:stretch>
        </p:blipFill>
        <p:spPr>
          <a:xfrm>
            <a:off x="7614819" y="4236098"/>
            <a:ext cx="383330" cy="769151"/>
          </a:xfrm>
          <a:prstGeom prst="rect">
            <a:avLst/>
          </a:prstGeom>
          <a:noFill/>
          <a:ln>
            <a:noFill/>
          </a:ln>
        </p:spPr>
      </p:pic>
      <p:pic>
        <p:nvPicPr>
          <p:cNvPr id="258" name="Google Shape;258;p40"/>
          <p:cNvPicPr preferRelativeResize="0"/>
          <p:nvPr/>
        </p:nvPicPr>
        <p:blipFill>
          <a:blip r:embed="rId3">
            <a:alphaModFix/>
          </a:blip>
          <a:stretch>
            <a:fillRect/>
          </a:stretch>
        </p:blipFill>
        <p:spPr>
          <a:xfrm>
            <a:off x="8117265" y="4236097"/>
            <a:ext cx="383330" cy="769153"/>
          </a:xfrm>
          <a:prstGeom prst="rect">
            <a:avLst/>
          </a:prstGeom>
          <a:noFill/>
          <a:ln>
            <a:noFill/>
          </a:ln>
        </p:spPr>
      </p:pic>
      <p:pic>
        <p:nvPicPr>
          <p:cNvPr id="259" name="Google Shape;259;p40"/>
          <p:cNvPicPr preferRelativeResize="0"/>
          <p:nvPr/>
        </p:nvPicPr>
        <p:blipFill>
          <a:blip r:embed="rId4">
            <a:alphaModFix/>
          </a:blip>
          <a:stretch>
            <a:fillRect/>
          </a:stretch>
        </p:blipFill>
        <p:spPr>
          <a:xfrm>
            <a:off x="8619712" y="4235900"/>
            <a:ext cx="355513" cy="769159"/>
          </a:xfrm>
          <a:prstGeom prst="rect">
            <a:avLst/>
          </a:prstGeom>
          <a:noFill/>
          <a:ln>
            <a:noFill/>
          </a:ln>
        </p:spPr>
      </p:pic>
      <p:sp>
        <p:nvSpPr>
          <p:cNvPr id="260" name="Google Shape;260;p40"/>
          <p:cNvSpPr/>
          <p:nvPr/>
        </p:nvSpPr>
        <p:spPr>
          <a:xfrm>
            <a:off x="8724839" y="4384559"/>
            <a:ext cx="145256" cy="238982"/>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EEEEEE"/>
                </a:solidFill>
                <a:latin typeface="Arial"/>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analysis</a:t>
            </a:r>
            <a:endParaRPr/>
          </a:p>
        </p:txBody>
      </p:sp>
      <p:sp>
        <p:nvSpPr>
          <p:cNvPr id="266" name="Google Shape;266;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Char char="●"/>
            </a:pPr>
            <a:r>
              <a:rPr lang="en" sz="2400">
                <a:latin typeface="Cambria"/>
                <a:ea typeface="Cambria"/>
                <a:cs typeface="Cambria"/>
                <a:sym typeface="Cambria"/>
              </a:rPr>
              <a:t>Open-coded, iterative analysis</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Coded four times</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Coded based on </a:t>
            </a:r>
            <a:endParaRPr sz="2400">
              <a:latin typeface="Cambria"/>
              <a:ea typeface="Cambria"/>
              <a:cs typeface="Cambria"/>
              <a:sym typeface="Cambria"/>
            </a:endParaRPr>
          </a:p>
          <a:p>
            <a:pPr marL="914400" lvl="1" indent="-342900" algn="l" rtl="0">
              <a:spcBef>
                <a:spcPts val="0"/>
              </a:spcBef>
              <a:spcAft>
                <a:spcPts val="0"/>
              </a:spcAft>
              <a:buSzPts val="1800"/>
              <a:buFont typeface="Cambria"/>
              <a:buChar char="○"/>
            </a:pPr>
            <a:r>
              <a:rPr lang="en" sz="1800">
                <a:latin typeface="Cambria"/>
                <a:ea typeface="Cambria"/>
                <a:cs typeface="Cambria"/>
                <a:sym typeface="Cambria"/>
              </a:rPr>
              <a:t>who the difficult patron was</a:t>
            </a:r>
            <a:endParaRPr sz="1800">
              <a:latin typeface="Cambria"/>
              <a:ea typeface="Cambria"/>
              <a:cs typeface="Cambria"/>
              <a:sym typeface="Cambria"/>
            </a:endParaRPr>
          </a:p>
          <a:p>
            <a:pPr marL="914400" lvl="1" indent="-342900" algn="l" rtl="0">
              <a:spcBef>
                <a:spcPts val="0"/>
              </a:spcBef>
              <a:spcAft>
                <a:spcPts val="0"/>
              </a:spcAft>
              <a:buSzPts val="1800"/>
              <a:buFont typeface="Cambria"/>
              <a:buChar char="○"/>
            </a:pPr>
            <a:r>
              <a:rPr lang="en" sz="1800">
                <a:latin typeface="Cambria"/>
                <a:ea typeface="Cambria"/>
                <a:cs typeface="Cambria"/>
                <a:sym typeface="Cambria"/>
              </a:rPr>
              <a:t>when the event occured</a:t>
            </a:r>
            <a:endParaRPr sz="1800">
              <a:latin typeface="Cambria"/>
              <a:ea typeface="Cambria"/>
              <a:cs typeface="Cambria"/>
              <a:sym typeface="Cambria"/>
            </a:endParaRPr>
          </a:p>
          <a:p>
            <a:pPr marL="914400" lvl="1" indent="-342900" algn="l" rtl="0">
              <a:spcBef>
                <a:spcPts val="0"/>
              </a:spcBef>
              <a:spcAft>
                <a:spcPts val="0"/>
              </a:spcAft>
              <a:buSzPts val="1800"/>
              <a:buFont typeface="Cambria"/>
              <a:buChar char="○"/>
            </a:pPr>
            <a:r>
              <a:rPr lang="en" sz="1800">
                <a:latin typeface="Cambria"/>
                <a:ea typeface="Cambria"/>
                <a:cs typeface="Cambria"/>
                <a:sym typeface="Cambria"/>
              </a:rPr>
              <a:t>where the event occured</a:t>
            </a:r>
            <a:endParaRPr sz="1800">
              <a:latin typeface="Cambria"/>
              <a:ea typeface="Cambria"/>
              <a:cs typeface="Cambria"/>
              <a:sym typeface="Cambria"/>
            </a:endParaRPr>
          </a:p>
          <a:p>
            <a:pPr marL="914400" lvl="1" indent="-342900" algn="l" rtl="0">
              <a:spcBef>
                <a:spcPts val="0"/>
              </a:spcBef>
              <a:spcAft>
                <a:spcPts val="0"/>
              </a:spcAft>
              <a:buSzPts val="1800"/>
              <a:buFont typeface="Cambria"/>
              <a:buChar char="○"/>
            </a:pPr>
            <a:r>
              <a:rPr lang="en" sz="1800">
                <a:latin typeface="Cambria"/>
                <a:ea typeface="Cambria"/>
                <a:cs typeface="Cambria"/>
                <a:sym typeface="Cambria"/>
              </a:rPr>
              <a:t>what the staff member felt</a:t>
            </a:r>
            <a:endParaRPr sz="1800">
              <a:latin typeface="Cambria"/>
              <a:ea typeface="Cambria"/>
              <a:cs typeface="Cambria"/>
              <a:sym typeface="Cambria"/>
            </a:endParaRPr>
          </a:p>
          <a:p>
            <a:pPr marL="914400" lvl="1" indent="-342900" algn="l" rtl="0">
              <a:spcBef>
                <a:spcPts val="0"/>
              </a:spcBef>
              <a:spcAft>
                <a:spcPts val="0"/>
              </a:spcAft>
              <a:buSzPts val="1800"/>
              <a:buFont typeface="Cambria"/>
              <a:buChar char="○"/>
            </a:pPr>
            <a:r>
              <a:rPr lang="en" sz="1800">
                <a:latin typeface="Cambria"/>
                <a:ea typeface="Cambria"/>
                <a:cs typeface="Cambria"/>
                <a:sym typeface="Cambria"/>
              </a:rPr>
              <a:t>why they felt that way</a:t>
            </a:r>
            <a:endParaRPr sz="1800">
              <a:latin typeface="Cambria"/>
              <a:ea typeface="Cambria"/>
              <a:cs typeface="Cambria"/>
              <a:sym typeface="Cambria"/>
            </a:endParaRPr>
          </a:p>
          <a:p>
            <a:pPr marL="914400" lvl="1" indent="-342900" algn="l" rtl="0">
              <a:spcBef>
                <a:spcPts val="0"/>
              </a:spcBef>
              <a:spcAft>
                <a:spcPts val="0"/>
              </a:spcAft>
              <a:buSzPts val="1800"/>
              <a:buFont typeface="Cambria"/>
              <a:buChar char="○"/>
            </a:pPr>
            <a:r>
              <a:rPr lang="en" sz="1800">
                <a:latin typeface="Cambria"/>
                <a:ea typeface="Cambria"/>
                <a:cs typeface="Cambria"/>
                <a:sym typeface="Cambria"/>
              </a:rPr>
              <a:t>how they performed emotional labour</a:t>
            </a:r>
            <a:endParaRPr sz="1800">
              <a:latin typeface="Cambria"/>
              <a:ea typeface="Cambria"/>
              <a:cs typeface="Cambria"/>
              <a:sym typeface="Cambria"/>
            </a:endParaRPr>
          </a:p>
        </p:txBody>
      </p:sp>
      <p:pic>
        <p:nvPicPr>
          <p:cNvPr id="267" name="Google Shape;267;p41"/>
          <p:cNvPicPr preferRelativeResize="0"/>
          <p:nvPr/>
        </p:nvPicPr>
        <p:blipFill>
          <a:blip r:embed="rId3">
            <a:alphaModFix/>
          </a:blip>
          <a:stretch>
            <a:fillRect/>
          </a:stretch>
        </p:blipFill>
        <p:spPr>
          <a:xfrm>
            <a:off x="5286475" y="1418488"/>
            <a:ext cx="3455173" cy="23065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mbria"/>
                <a:ea typeface="Cambria"/>
                <a:cs typeface="Cambria"/>
                <a:sym typeface="Cambria"/>
              </a:rPr>
              <a:t>Introduction</a:t>
            </a:r>
            <a:endParaRPr>
              <a:latin typeface="Cambria"/>
              <a:ea typeface="Cambria"/>
              <a:cs typeface="Cambria"/>
              <a:sym typeface="Cambr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2"/>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mbria"/>
                <a:ea typeface="Cambria"/>
                <a:cs typeface="Cambria"/>
                <a:sym typeface="Cambria"/>
              </a:rPr>
              <a:t>Findings</a:t>
            </a:r>
            <a:endParaRPr>
              <a:latin typeface="Cambria"/>
              <a:ea typeface="Cambria"/>
              <a:cs typeface="Cambria"/>
              <a:sym typeface="Cambri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do these events occur?</a:t>
            </a:r>
            <a:endParaRPr/>
          </a:p>
        </p:txBody>
      </p:sp>
      <p:sp>
        <p:nvSpPr>
          <p:cNvPr id="278" name="Google Shape;278;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Char char="●"/>
            </a:pPr>
            <a:r>
              <a:rPr lang="en" sz="2400">
                <a:latin typeface="Cambria"/>
                <a:ea typeface="Cambria"/>
                <a:cs typeface="Cambria"/>
                <a:sym typeface="Cambria"/>
              </a:rPr>
              <a:t>Diverse range of work </a:t>
            </a:r>
            <a:endParaRPr sz="2400">
              <a:latin typeface="Cambria"/>
              <a:ea typeface="Cambria"/>
              <a:cs typeface="Cambria"/>
              <a:sym typeface="Cambria"/>
            </a:endParaRPr>
          </a:p>
          <a:p>
            <a:pPr marL="914400" lvl="1" indent="-355600" algn="l" rtl="0">
              <a:spcBef>
                <a:spcPts val="0"/>
              </a:spcBef>
              <a:spcAft>
                <a:spcPts val="0"/>
              </a:spcAft>
              <a:buSzPts val="2000"/>
              <a:buFont typeface="Cambria"/>
              <a:buAutoNum type="alphaLcPeriod"/>
            </a:pPr>
            <a:r>
              <a:rPr lang="en" sz="2000">
                <a:latin typeface="Cambria"/>
                <a:ea typeface="Cambria"/>
                <a:cs typeface="Cambria"/>
                <a:sym typeface="Cambria"/>
              </a:rPr>
              <a:t>Traditional library work (readers’ advisory, placing holds, etc.)</a:t>
            </a:r>
            <a:endParaRPr sz="2000">
              <a:latin typeface="Cambria"/>
              <a:ea typeface="Cambria"/>
              <a:cs typeface="Cambria"/>
              <a:sym typeface="Cambria"/>
            </a:endParaRPr>
          </a:p>
          <a:p>
            <a:pPr marL="914400" lvl="1" indent="-355600" algn="l" rtl="0">
              <a:spcBef>
                <a:spcPts val="0"/>
              </a:spcBef>
              <a:spcAft>
                <a:spcPts val="0"/>
              </a:spcAft>
              <a:buSzPts val="2000"/>
              <a:buFont typeface="Cambria"/>
              <a:buAutoNum type="alphaLcPeriod"/>
            </a:pPr>
            <a:r>
              <a:rPr lang="en" sz="2000">
                <a:latin typeface="Cambria"/>
                <a:ea typeface="Cambria"/>
                <a:cs typeface="Cambria"/>
                <a:sym typeface="Cambria"/>
              </a:rPr>
              <a:t>Technology help (computers, cell phones, etc.)</a:t>
            </a:r>
            <a:endParaRPr sz="2000">
              <a:latin typeface="Cambria"/>
              <a:ea typeface="Cambria"/>
              <a:cs typeface="Cambria"/>
              <a:sym typeface="Cambria"/>
            </a:endParaRPr>
          </a:p>
          <a:p>
            <a:pPr marL="914400" lvl="1" indent="-355600" algn="l" rtl="0">
              <a:spcBef>
                <a:spcPts val="0"/>
              </a:spcBef>
              <a:spcAft>
                <a:spcPts val="0"/>
              </a:spcAft>
              <a:buSzPts val="2000"/>
              <a:buFont typeface="Cambria"/>
              <a:buAutoNum type="alphaLcPeriod"/>
            </a:pPr>
            <a:r>
              <a:rPr lang="en" sz="2000">
                <a:latin typeface="Cambria"/>
                <a:ea typeface="Cambria"/>
                <a:cs typeface="Cambria"/>
                <a:sym typeface="Cambria"/>
              </a:rPr>
              <a:t>Social work (unattended children, sleeping patrons, etc.)</a:t>
            </a:r>
            <a:endParaRPr sz="2400">
              <a:latin typeface="Cambria"/>
              <a:ea typeface="Cambria"/>
              <a:cs typeface="Cambria"/>
              <a:sym typeface="Cambria"/>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79" name="Google Shape;279;p43"/>
          <p:cNvPicPr preferRelativeResize="0"/>
          <p:nvPr/>
        </p:nvPicPr>
        <p:blipFill>
          <a:blip r:embed="rId3">
            <a:alphaModFix/>
          </a:blip>
          <a:stretch>
            <a:fillRect/>
          </a:stretch>
        </p:blipFill>
        <p:spPr>
          <a:xfrm>
            <a:off x="3275438" y="3049625"/>
            <a:ext cx="2406977" cy="1604651"/>
          </a:xfrm>
          <a:prstGeom prst="rect">
            <a:avLst/>
          </a:prstGeom>
          <a:noFill/>
          <a:ln>
            <a:noFill/>
          </a:ln>
        </p:spPr>
      </p:pic>
      <p:pic>
        <p:nvPicPr>
          <p:cNvPr id="280" name="Google Shape;280;p43"/>
          <p:cNvPicPr preferRelativeResize="0"/>
          <p:nvPr/>
        </p:nvPicPr>
        <p:blipFill>
          <a:blip r:embed="rId4">
            <a:alphaModFix/>
          </a:blip>
          <a:stretch>
            <a:fillRect/>
          </a:stretch>
        </p:blipFill>
        <p:spPr>
          <a:xfrm>
            <a:off x="6111300" y="3049600"/>
            <a:ext cx="2356758" cy="1572551"/>
          </a:xfrm>
          <a:prstGeom prst="rect">
            <a:avLst/>
          </a:prstGeom>
          <a:noFill/>
          <a:ln>
            <a:noFill/>
          </a:ln>
        </p:spPr>
      </p:pic>
      <p:pic>
        <p:nvPicPr>
          <p:cNvPr id="281" name="Google Shape;281;p43"/>
          <p:cNvPicPr preferRelativeResize="0"/>
          <p:nvPr/>
        </p:nvPicPr>
        <p:blipFill>
          <a:blip r:embed="rId5">
            <a:alphaModFix/>
          </a:blip>
          <a:stretch>
            <a:fillRect/>
          </a:stretch>
        </p:blipFill>
        <p:spPr>
          <a:xfrm>
            <a:off x="560599" y="3072875"/>
            <a:ext cx="2285974" cy="15260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Staff feelings</a:t>
            </a:r>
            <a:endParaRPr/>
          </a:p>
        </p:txBody>
      </p:sp>
      <p:pic>
        <p:nvPicPr>
          <p:cNvPr id="287" name="Google Shape;287;p44"/>
          <p:cNvPicPr preferRelativeResize="0"/>
          <p:nvPr/>
        </p:nvPicPr>
        <p:blipFill rotWithShape="1">
          <a:blip r:embed="rId3">
            <a:alphaModFix/>
          </a:blip>
          <a:srcRect l="17800" t="14638" r="18808" b="11653"/>
          <a:stretch/>
        </p:blipFill>
        <p:spPr>
          <a:xfrm>
            <a:off x="2335825" y="988425"/>
            <a:ext cx="4472351" cy="39003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Staff feelings</a:t>
            </a:r>
            <a:endParaRPr/>
          </a:p>
        </p:txBody>
      </p:sp>
      <p:sp>
        <p:nvSpPr>
          <p:cNvPr id="293" name="Google Shape;293;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marR="0" lvl="0" indent="-381000" algn="l" rtl="0">
              <a:lnSpc>
                <a:spcPct val="115000"/>
              </a:lnSpc>
              <a:spcBef>
                <a:spcPts val="0"/>
              </a:spcBef>
              <a:spcAft>
                <a:spcPts val="0"/>
              </a:spcAft>
              <a:buClr>
                <a:schemeClr val="dk2"/>
              </a:buClr>
              <a:buSzPts val="2400"/>
              <a:buFont typeface="Cambria"/>
              <a:buChar char="●"/>
            </a:pPr>
            <a:r>
              <a:rPr lang="en" sz="2400">
                <a:latin typeface="Cambria"/>
                <a:ea typeface="Cambria"/>
                <a:cs typeface="Cambria"/>
                <a:sym typeface="Cambria"/>
              </a:rPr>
              <a:t>Physical response</a:t>
            </a:r>
            <a:endParaRPr sz="2400">
              <a:latin typeface="Cambria"/>
              <a:ea typeface="Cambria"/>
              <a:cs typeface="Cambria"/>
              <a:sym typeface="Cambria"/>
            </a:endParaRPr>
          </a:p>
          <a:p>
            <a:pPr marL="914400" marR="0" lvl="1" indent="-381000" algn="l" rtl="0">
              <a:lnSpc>
                <a:spcPct val="115000"/>
              </a:lnSpc>
              <a:spcBef>
                <a:spcPts val="0"/>
              </a:spcBef>
              <a:spcAft>
                <a:spcPts val="0"/>
              </a:spcAft>
              <a:buSzPts val="2400"/>
              <a:buFont typeface="Cambria"/>
              <a:buChar char="○"/>
            </a:pPr>
            <a:r>
              <a:rPr lang="en" sz="2400" i="1">
                <a:latin typeface="Cambria"/>
                <a:ea typeface="Cambria"/>
                <a:cs typeface="Cambria"/>
                <a:sym typeface="Cambria"/>
              </a:rPr>
              <a:t>“I could feel my breathing change the more nervous I got and my adrenaline level increase.”</a:t>
            </a:r>
            <a:endParaRPr sz="2400">
              <a:latin typeface="Cambria"/>
              <a:ea typeface="Cambria"/>
              <a:cs typeface="Cambria"/>
              <a:sym typeface="Cambria"/>
            </a:endParaRPr>
          </a:p>
          <a:p>
            <a:pPr marL="457200" marR="0" lvl="0" indent="-381000" algn="l" rtl="0">
              <a:lnSpc>
                <a:spcPct val="115000"/>
              </a:lnSpc>
              <a:spcBef>
                <a:spcPts val="0"/>
              </a:spcBef>
              <a:spcAft>
                <a:spcPts val="0"/>
              </a:spcAft>
              <a:buSzPts val="2400"/>
              <a:buFont typeface="Cambria"/>
              <a:buChar char="●"/>
            </a:pPr>
            <a:r>
              <a:rPr lang="en" sz="2400">
                <a:latin typeface="Cambria"/>
                <a:ea typeface="Cambria"/>
                <a:cs typeface="Cambria"/>
                <a:sym typeface="Cambria"/>
              </a:rPr>
              <a:t>Lingering negative effects</a:t>
            </a:r>
            <a:endParaRPr sz="2400">
              <a:latin typeface="Cambria"/>
              <a:ea typeface="Cambria"/>
              <a:cs typeface="Cambria"/>
              <a:sym typeface="Cambria"/>
            </a:endParaRPr>
          </a:p>
          <a:p>
            <a:pPr marL="914400" marR="0" lvl="1" indent="-381000" algn="l" rtl="0">
              <a:lnSpc>
                <a:spcPct val="115000"/>
              </a:lnSpc>
              <a:spcBef>
                <a:spcPts val="0"/>
              </a:spcBef>
              <a:spcAft>
                <a:spcPts val="0"/>
              </a:spcAft>
              <a:buSzPts val="2400"/>
              <a:buFont typeface="Cambria"/>
              <a:buChar char="○"/>
            </a:pPr>
            <a:r>
              <a:rPr lang="en" sz="2400" i="1">
                <a:latin typeface="Cambria"/>
                <a:ea typeface="Cambria"/>
                <a:cs typeface="Cambria"/>
                <a:sym typeface="Cambria"/>
              </a:rPr>
              <a:t>“In fact I still feel bad about the way I had to turn into a very negative person at that moment. I am going to have to and want to resolve this with the patron.”</a:t>
            </a:r>
            <a:endParaRPr sz="2400">
              <a:latin typeface="Cambria"/>
              <a:ea typeface="Cambria"/>
              <a:cs typeface="Cambria"/>
              <a:sym typeface="Cambri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did they feel that way?</a:t>
            </a:r>
            <a:endParaRPr/>
          </a:p>
        </p:txBody>
      </p:sp>
      <p:sp>
        <p:nvSpPr>
          <p:cNvPr id="299" name="Google Shape;299;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a:latin typeface="Cambria"/>
                <a:ea typeface="Cambria"/>
                <a:cs typeface="Cambria"/>
                <a:sym typeface="Cambria"/>
              </a:rPr>
              <a:t>Patron behaviour</a:t>
            </a:r>
            <a:endParaRPr sz="2400">
              <a:latin typeface="Cambria"/>
              <a:ea typeface="Cambria"/>
              <a:cs typeface="Cambria"/>
              <a:sym typeface="Cambria"/>
            </a:endParaRPr>
          </a:p>
          <a:p>
            <a:pPr marL="457200" lvl="0" indent="-381000" algn="l" rtl="0">
              <a:spcBef>
                <a:spcPts val="0"/>
              </a:spcBef>
              <a:spcAft>
                <a:spcPts val="0"/>
              </a:spcAft>
              <a:buSzPts val="2400"/>
              <a:buFont typeface="Cambria"/>
              <a:buAutoNum type="arabicPeriod"/>
            </a:pPr>
            <a:r>
              <a:rPr lang="en" sz="2400" b="1">
                <a:latin typeface="Cambria"/>
                <a:ea typeface="Cambria"/>
                <a:cs typeface="Cambria"/>
                <a:sym typeface="Cambria"/>
              </a:rPr>
              <a:t>Organizational issues</a:t>
            </a:r>
            <a:endParaRPr sz="2400" b="1">
              <a:latin typeface="Cambria"/>
              <a:ea typeface="Cambria"/>
              <a:cs typeface="Cambria"/>
              <a:sym typeface="Cambria"/>
            </a:endParaRPr>
          </a:p>
          <a:p>
            <a:pPr marL="914400" lvl="1" indent="-381000" algn="l" rtl="0">
              <a:spcBef>
                <a:spcPts val="0"/>
              </a:spcBef>
              <a:spcAft>
                <a:spcPts val="0"/>
              </a:spcAft>
              <a:buSzPts val="2400"/>
              <a:buFont typeface="Cambria"/>
              <a:buAutoNum type="alphaLcPeriod"/>
            </a:pPr>
            <a:r>
              <a:rPr lang="en" sz="2400" b="1">
                <a:latin typeface="Cambria"/>
                <a:ea typeface="Cambria"/>
                <a:cs typeface="Cambria"/>
                <a:sym typeface="Cambria"/>
              </a:rPr>
              <a:t>Unclear job role</a:t>
            </a:r>
            <a:endParaRPr sz="2400" b="1">
              <a:latin typeface="Cambria"/>
              <a:ea typeface="Cambria"/>
              <a:cs typeface="Cambria"/>
              <a:sym typeface="Cambria"/>
            </a:endParaRPr>
          </a:p>
          <a:p>
            <a:pPr marL="914400" lvl="1" indent="-381000" algn="l" rtl="0">
              <a:spcBef>
                <a:spcPts val="0"/>
              </a:spcBef>
              <a:spcAft>
                <a:spcPts val="0"/>
              </a:spcAft>
              <a:buSzPts val="2400"/>
              <a:buFont typeface="Cambria"/>
              <a:buAutoNum type="alphaLcPeriod"/>
            </a:pPr>
            <a:r>
              <a:rPr lang="en" sz="2400" b="1">
                <a:latin typeface="Cambria"/>
                <a:ea typeface="Cambria"/>
                <a:cs typeface="Cambria"/>
                <a:sym typeface="Cambria"/>
              </a:rPr>
              <a:t>Lack of management support</a:t>
            </a:r>
            <a:endParaRPr sz="2400" b="1">
              <a:latin typeface="Cambria"/>
              <a:ea typeface="Cambria"/>
              <a:cs typeface="Cambria"/>
              <a:sym typeface="Cambria"/>
            </a:endParaRPr>
          </a:p>
          <a:p>
            <a:pPr marL="0" lvl="0" indent="0" algn="l" rtl="0">
              <a:spcBef>
                <a:spcPts val="1600"/>
              </a:spcBef>
              <a:spcAft>
                <a:spcPts val="1600"/>
              </a:spcAft>
              <a:buNone/>
            </a:pPr>
            <a:endParaRPr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7"/>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Patron behaviour</a:t>
            </a:r>
            <a:endParaRPr/>
          </a:p>
        </p:txBody>
      </p:sp>
      <p:sp>
        <p:nvSpPr>
          <p:cNvPr id="305" name="Google Shape;305;p47"/>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Negative</a:t>
            </a:r>
            <a:endParaRPr/>
          </a:p>
        </p:txBody>
      </p:sp>
      <p:sp>
        <p:nvSpPr>
          <p:cNvPr id="306" name="Google Shape;306;p4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Often described as angry, agitated, defiant, rude, entitled, aggressive, and intimidating. </a:t>
            </a:r>
            <a:endParaRPr sz="2000"/>
          </a:p>
          <a:p>
            <a:pPr marL="0" lvl="0" indent="0" algn="l" rtl="0">
              <a:spcBef>
                <a:spcPts val="1600"/>
              </a:spcBef>
              <a:spcAft>
                <a:spcPts val="1600"/>
              </a:spcAft>
              <a:buNone/>
            </a:pPr>
            <a:r>
              <a:rPr lang="en" sz="2000"/>
              <a:t>One participant was was told that she </a:t>
            </a:r>
            <a:r>
              <a:rPr lang="en" sz="2000" i="1"/>
              <a:t>“should be shot on the spot [and] that [she] was a fucking lying bitch" </a:t>
            </a:r>
            <a:r>
              <a:rPr lang="en" sz="2000"/>
              <a:t>when she could not find a patron’s library card in the system.</a:t>
            </a:r>
            <a:endParaRPr sz="2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8"/>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Patron behaviour</a:t>
            </a:r>
            <a:endParaRPr/>
          </a:p>
        </p:txBody>
      </p:sp>
      <p:sp>
        <p:nvSpPr>
          <p:cNvPr id="312" name="Google Shape;312;p48"/>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Physical safety</a:t>
            </a:r>
            <a:endParaRPr/>
          </a:p>
        </p:txBody>
      </p:sp>
      <p:sp>
        <p:nvSpPr>
          <p:cNvPr id="313" name="Google Shape;313;p4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i="1"/>
              <a:t>“It can be nerve wracking as you don’t know how the customers are going to react. I do tend to stand a bit further back. Some staff don’t like any confrontation so don’t say anything to the customers. That means the rest of us have to pick up the slack. It is also emotionally draining. I feel like I should be wearing a uniform as I have to enforce so many policies, putting myself at risk every day.”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0"/>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Patron behaviour</a:t>
            </a:r>
            <a:endParaRPr/>
          </a:p>
        </p:txBody>
      </p:sp>
      <p:sp>
        <p:nvSpPr>
          <p:cNvPr id="326" name="Google Shape;326;p50"/>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Sexual harassment</a:t>
            </a:r>
            <a:endParaRPr/>
          </a:p>
        </p:txBody>
      </p:sp>
      <p:sp>
        <p:nvSpPr>
          <p:cNvPr id="327" name="Google Shape;327;p5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000"/>
              <a:t>When one participant’s colleague asked how she could help a patron, he responded that he just needed her name and phone number. The participant demanded he repeat what he said, and when he told her he was joking she told him that was harassment. She wrote, </a:t>
            </a:r>
            <a:r>
              <a:rPr lang="en" sz="2000" i="1"/>
              <a:t>“it is tiring always having to stand up for yourself and others”.</a:t>
            </a:r>
            <a:endParaRPr sz="2000" i="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1"/>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Patron behaviour</a:t>
            </a:r>
            <a:endParaRPr/>
          </a:p>
        </p:txBody>
      </p:sp>
      <p:sp>
        <p:nvSpPr>
          <p:cNvPr id="333" name="Google Shape;333;p51"/>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Not necessarily negative</a:t>
            </a:r>
            <a:endParaRPr/>
          </a:p>
        </p:txBody>
      </p:sp>
      <p:sp>
        <p:nvSpPr>
          <p:cNvPr id="334" name="Google Shape;334;p5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000"/>
              <a:t>One participant reported feeling tired and “going through the motions” while helping a regular patron with a disability who was “sweet and polite”. The patron wanted book adaptations of her favourite television shows, which she knew did not exist. This made the process tedious.</a:t>
            </a:r>
            <a:endParaRPr sz="2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2"/>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Organizational issues</a:t>
            </a:r>
            <a:endParaRPr/>
          </a:p>
        </p:txBody>
      </p:sp>
      <p:sp>
        <p:nvSpPr>
          <p:cNvPr id="340" name="Google Shape;340;p52"/>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Unclear job role</a:t>
            </a:r>
            <a:endParaRPr/>
          </a:p>
        </p:txBody>
      </p:sp>
      <p:sp>
        <p:nvSpPr>
          <p:cNvPr id="341" name="Google Shape;341;p5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000" i="1"/>
              <a:t>“Afterwards I was just questioning what my role is as a library worker. We are meant to be able to enforce policies, help drunk customers, homeless customers, customers who are high, customers who need assistance finding someplace to live, while also helping other customers with </a:t>
            </a:r>
            <a:r>
              <a:rPr lang="en" sz="2000" b="1" i="1"/>
              <a:t>regular customer enquiries</a:t>
            </a:r>
            <a:r>
              <a:rPr lang="en" sz="2000" i="1"/>
              <a:t>.”</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am I so exhausted?</a:t>
            </a:r>
            <a:endParaRPr/>
          </a:p>
        </p:txBody>
      </p:sp>
      <p:pic>
        <p:nvPicPr>
          <p:cNvPr id="79" name="Google Shape;79;p16"/>
          <p:cNvPicPr preferRelativeResize="0"/>
          <p:nvPr/>
        </p:nvPicPr>
        <p:blipFill rotWithShape="1">
          <a:blip r:embed="rId3">
            <a:alphaModFix/>
          </a:blip>
          <a:srcRect l="11806" r="9799"/>
          <a:stretch/>
        </p:blipFill>
        <p:spPr>
          <a:xfrm>
            <a:off x="4751525" y="1438225"/>
            <a:ext cx="3410049" cy="2319900"/>
          </a:xfrm>
          <a:prstGeom prst="rect">
            <a:avLst/>
          </a:prstGeom>
          <a:noFill/>
          <a:ln>
            <a:noFill/>
          </a:ln>
        </p:spPr>
      </p:pic>
      <p:pic>
        <p:nvPicPr>
          <p:cNvPr id="80" name="Google Shape;80;p16"/>
          <p:cNvPicPr preferRelativeResize="0"/>
          <p:nvPr/>
        </p:nvPicPr>
        <p:blipFill>
          <a:blip r:embed="rId4">
            <a:alphaModFix/>
          </a:blip>
          <a:stretch>
            <a:fillRect/>
          </a:stretch>
        </p:blipFill>
        <p:spPr>
          <a:xfrm>
            <a:off x="778975" y="1438225"/>
            <a:ext cx="3410052" cy="2319924"/>
          </a:xfrm>
          <a:prstGeom prst="rect">
            <a:avLst/>
          </a:prstGeom>
          <a:noFill/>
          <a:ln>
            <a:noFill/>
          </a:ln>
        </p:spPr>
      </p:pic>
      <p:sp>
        <p:nvSpPr>
          <p:cNvPr id="81" name="Google Shape;81;p16"/>
          <p:cNvSpPr txBox="1"/>
          <p:nvPr/>
        </p:nvSpPr>
        <p:spPr>
          <a:xfrm>
            <a:off x="2465400" y="4178925"/>
            <a:ext cx="4213200" cy="33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2"/>
                </a:solidFill>
                <a:latin typeface="Cambria"/>
                <a:ea typeface="Cambria"/>
                <a:cs typeface="Cambria"/>
                <a:sym typeface="Cambria"/>
              </a:rPr>
              <a:t>Expectations vs. reality</a:t>
            </a:r>
            <a:endParaRPr sz="2400">
              <a:solidFill>
                <a:schemeClr val="dk2"/>
              </a:solidFill>
              <a:latin typeface="Cambria"/>
              <a:ea typeface="Cambria"/>
              <a:cs typeface="Cambria"/>
              <a:sym typeface="Cambri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3"/>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Organizational issues</a:t>
            </a:r>
            <a:endParaRPr/>
          </a:p>
        </p:txBody>
      </p:sp>
      <p:sp>
        <p:nvSpPr>
          <p:cNvPr id="347" name="Google Shape;347;p53"/>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Unclear job role</a:t>
            </a:r>
            <a:endParaRPr/>
          </a:p>
        </p:txBody>
      </p:sp>
      <p:sp>
        <p:nvSpPr>
          <p:cNvPr id="348" name="Google Shape;348;p5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i="1"/>
              <a:t>“Am I even working in a library? It is a library by title, but if you observe what occurs inside this ‘library’ you will see it is not a library, but rather a centre of crime, degradation, and other troubles to the surrounding community. Although it doesn’t feel shameful, by fact it is a shameful institution as it serves as the congregation place for much violence, incivilty [sic], and criminal acts in the community.”</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4"/>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Organizational issues</a:t>
            </a:r>
            <a:endParaRPr/>
          </a:p>
        </p:txBody>
      </p:sp>
      <p:sp>
        <p:nvSpPr>
          <p:cNvPr id="354" name="Google Shape;354;p54"/>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Lack of management support</a:t>
            </a:r>
            <a:endParaRPr/>
          </a:p>
        </p:txBody>
      </p:sp>
      <p:sp>
        <p:nvSpPr>
          <p:cNvPr id="355" name="Google Shape;355;p5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000" i="1"/>
              <a:t>“[My manager] made the decision to let him stay because he ‘seemed to be calming down’. I was annoyed with that decision as I felt his behaviour was inappropriate.”</a:t>
            </a:r>
            <a:endParaRPr sz="2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5"/>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Organizational issues</a:t>
            </a:r>
            <a:endParaRPr/>
          </a:p>
        </p:txBody>
      </p:sp>
      <p:sp>
        <p:nvSpPr>
          <p:cNvPr id="361" name="Google Shape;361;p55"/>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Lack of management support</a:t>
            </a:r>
            <a:endParaRPr/>
          </a:p>
        </p:txBody>
      </p:sp>
      <p:sp>
        <p:nvSpPr>
          <p:cNvPr id="362" name="Google Shape;362;p5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i="1"/>
              <a:t>“It is not a fun place to work. I just try and go in and do my job and keep below the manager’s radar. This tends to affect my customer service skills because if I am frustrated with the manager or something she has said to me then I go out on the desk and am not as helpful as I could be. There are ripple effects.”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is emotional labour performed?</a:t>
            </a:r>
            <a:endParaRPr/>
          </a:p>
        </p:txBody>
      </p:sp>
      <p:pic>
        <p:nvPicPr>
          <p:cNvPr id="368" name="Google Shape;368;p56" title="Chart"/>
          <p:cNvPicPr preferRelativeResize="0"/>
          <p:nvPr/>
        </p:nvPicPr>
        <p:blipFill rotWithShape="1">
          <a:blip r:embed="rId3">
            <a:alphaModFix/>
          </a:blip>
          <a:srcRect t="11699"/>
          <a:stretch/>
        </p:blipFill>
        <p:spPr>
          <a:xfrm>
            <a:off x="951300" y="1140975"/>
            <a:ext cx="7042273" cy="38440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7"/>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mbria"/>
                <a:ea typeface="Cambria"/>
                <a:cs typeface="Cambria"/>
                <a:sym typeface="Cambria"/>
              </a:rPr>
              <a:t>Discussion &amp; Implications</a:t>
            </a:r>
            <a:endParaRPr>
              <a:latin typeface="Cambria"/>
              <a:ea typeface="Cambria"/>
              <a:cs typeface="Cambria"/>
              <a:sym typeface="Cambri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97A7"/>
        </a:solidFill>
        <a:effectLst/>
      </p:bgPr>
    </p:bg>
    <p:spTree>
      <p:nvGrpSpPr>
        <p:cNvPr id="1" name="Shape 377"/>
        <p:cNvGrpSpPr/>
        <p:nvPr/>
      </p:nvGrpSpPr>
      <p:grpSpPr>
        <a:xfrm>
          <a:off x="0" y="0"/>
          <a:ext cx="0" cy="0"/>
          <a:chOff x="0" y="0"/>
          <a:chExt cx="0" cy="0"/>
        </a:xfrm>
      </p:grpSpPr>
      <p:sp>
        <p:nvSpPr>
          <p:cNvPr id="378" name="Google Shape;378;p58"/>
          <p:cNvSpPr txBox="1">
            <a:spLocks noGrp="1"/>
          </p:cNvSpPr>
          <p:nvPr>
            <p:ph type="title"/>
          </p:nvPr>
        </p:nvSpPr>
        <p:spPr>
          <a:xfrm>
            <a:off x="490250" y="526350"/>
            <a:ext cx="84663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latin typeface="Cambria"/>
                <a:ea typeface="Cambria"/>
                <a:cs typeface="Cambria"/>
                <a:sym typeface="Cambria"/>
              </a:rPr>
              <a:t>Acknowledge that emotional labour is inherent in public library work.</a:t>
            </a:r>
            <a:endParaRPr/>
          </a:p>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Value the work</a:t>
            </a:r>
            <a:endParaRPr/>
          </a:p>
        </p:txBody>
      </p:sp>
      <p:sp>
        <p:nvSpPr>
          <p:cNvPr id="384" name="Google Shape;384;p5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ambria"/>
                <a:ea typeface="Cambria"/>
                <a:cs typeface="Cambria"/>
                <a:sym typeface="Cambria"/>
              </a:rPr>
              <a:t>Emotional labour will never disappear from service work.</a:t>
            </a:r>
            <a:endParaRPr sz="2400">
              <a:latin typeface="Cambria"/>
              <a:ea typeface="Cambria"/>
              <a:cs typeface="Cambria"/>
              <a:sym typeface="Cambria"/>
            </a:endParaRPr>
          </a:p>
          <a:p>
            <a:pPr marL="0" lvl="0" indent="0" algn="l" rtl="0">
              <a:spcBef>
                <a:spcPts val="1600"/>
              </a:spcBef>
              <a:spcAft>
                <a:spcPts val="0"/>
              </a:spcAft>
              <a:buNone/>
            </a:pPr>
            <a:r>
              <a:rPr lang="en" sz="2400">
                <a:latin typeface="Cambria"/>
                <a:ea typeface="Cambria"/>
                <a:cs typeface="Cambria"/>
                <a:sym typeface="Cambria"/>
              </a:rPr>
              <a:t>Can we find a way to value it?</a:t>
            </a:r>
            <a:endParaRPr sz="2400">
              <a:latin typeface="Cambria"/>
              <a:ea typeface="Cambria"/>
              <a:cs typeface="Cambria"/>
              <a:sym typeface="Cambria"/>
            </a:endParaRPr>
          </a:p>
          <a:p>
            <a:pPr marL="0" lvl="0" indent="0" algn="l" rtl="0">
              <a:spcBef>
                <a:spcPts val="1600"/>
              </a:spcBef>
              <a:spcAft>
                <a:spcPts val="0"/>
              </a:spcAft>
              <a:buNone/>
            </a:pPr>
            <a:endParaRPr sz="2400"/>
          </a:p>
          <a:p>
            <a:pPr marL="0" lvl="0" indent="0" algn="l" rtl="0">
              <a:spcBef>
                <a:spcPts val="1600"/>
              </a:spcBef>
              <a:spcAft>
                <a:spcPts val="1600"/>
              </a:spcAft>
              <a:buNone/>
            </a:pPr>
            <a:endParaRPr/>
          </a:p>
        </p:txBody>
      </p:sp>
      <p:sp>
        <p:nvSpPr>
          <p:cNvPr id="385" name="Google Shape;385;p5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Char char="●"/>
            </a:pPr>
            <a:r>
              <a:rPr lang="en" sz="2400">
                <a:latin typeface="Cambria"/>
                <a:ea typeface="Cambria"/>
                <a:cs typeface="Cambria"/>
                <a:sym typeface="Cambria"/>
              </a:rPr>
              <a:t>Performance appraisals</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Verbal praise</a:t>
            </a:r>
            <a:endParaRPr sz="2400">
              <a:latin typeface="Cambria"/>
              <a:ea typeface="Cambria"/>
              <a:cs typeface="Cambria"/>
              <a:sym typeface="Cambria"/>
            </a:endParaRPr>
          </a:p>
          <a:p>
            <a:pPr marL="0" lvl="0" indent="0" algn="l" rtl="0">
              <a:spcBef>
                <a:spcPts val="1600"/>
              </a:spcBef>
              <a:spcAft>
                <a:spcPts val="1600"/>
              </a:spcAft>
              <a:buNone/>
            </a:pPr>
            <a:endParaRPr/>
          </a:p>
        </p:txBody>
      </p:sp>
      <p:sp>
        <p:nvSpPr>
          <p:cNvPr id="386" name="Google Shape;386;p59"/>
          <p:cNvSpPr/>
          <p:nvPr/>
        </p:nvSpPr>
        <p:spPr>
          <a:xfrm>
            <a:off x="4482375" y="1237400"/>
            <a:ext cx="237300" cy="1625400"/>
          </a:xfrm>
          <a:prstGeom prst="righ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Unclear job role</a:t>
            </a:r>
            <a:endParaRPr/>
          </a:p>
        </p:txBody>
      </p:sp>
      <p:sp>
        <p:nvSpPr>
          <p:cNvPr id="392" name="Google Shape;392;p6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ambria"/>
                <a:ea typeface="Cambria"/>
                <a:cs typeface="Cambria"/>
                <a:sym typeface="Cambria"/>
              </a:rPr>
              <a:t>Social work being done, which many do not see as part of their job.</a:t>
            </a:r>
            <a:endParaRPr sz="2400">
              <a:latin typeface="Cambria"/>
              <a:ea typeface="Cambria"/>
              <a:cs typeface="Cambria"/>
              <a:sym typeface="Cambria"/>
            </a:endParaRPr>
          </a:p>
          <a:p>
            <a:pPr marL="0" lvl="0" indent="0" algn="l" rtl="0">
              <a:spcBef>
                <a:spcPts val="1600"/>
              </a:spcBef>
              <a:spcAft>
                <a:spcPts val="0"/>
              </a:spcAft>
              <a:buNone/>
            </a:pPr>
            <a:endParaRPr sz="2400"/>
          </a:p>
          <a:p>
            <a:pPr marL="0" lvl="0" indent="0" algn="l" rtl="0">
              <a:spcBef>
                <a:spcPts val="1600"/>
              </a:spcBef>
              <a:spcAft>
                <a:spcPts val="1600"/>
              </a:spcAft>
              <a:buNone/>
            </a:pPr>
            <a:endParaRPr/>
          </a:p>
        </p:txBody>
      </p:sp>
      <p:sp>
        <p:nvSpPr>
          <p:cNvPr id="393" name="Google Shape;393;p6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Char char="●"/>
            </a:pPr>
            <a:r>
              <a:rPr lang="en" sz="2400">
                <a:latin typeface="Cambria"/>
                <a:ea typeface="Cambria"/>
                <a:cs typeface="Cambria"/>
                <a:sym typeface="Cambria"/>
              </a:rPr>
              <a:t>Clarify job descriptions</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Staff training to increase confidence</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Hire more experts</a:t>
            </a:r>
            <a:endParaRPr sz="2400">
              <a:latin typeface="Cambria"/>
              <a:ea typeface="Cambria"/>
              <a:cs typeface="Cambria"/>
              <a:sym typeface="Cambria"/>
            </a:endParaRPr>
          </a:p>
          <a:p>
            <a:pPr marL="0" lvl="0" indent="0" algn="l" rtl="0">
              <a:spcBef>
                <a:spcPts val="1600"/>
              </a:spcBef>
              <a:spcAft>
                <a:spcPts val="0"/>
              </a:spcAft>
              <a:buNone/>
            </a:pPr>
            <a:endParaRPr sz="2400"/>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94" name="Google Shape;394;p60"/>
          <p:cNvSpPr/>
          <p:nvPr/>
        </p:nvSpPr>
        <p:spPr>
          <a:xfrm>
            <a:off x="4019650" y="1255200"/>
            <a:ext cx="237300" cy="1625400"/>
          </a:xfrm>
          <a:prstGeom prst="righ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Lack of management support</a:t>
            </a:r>
            <a:endParaRPr/>
          </a:p>
        </p:txBody>
      </p:sp>
      <p:sp>
        <p:nvSpPr>
          <p:cNvPr id="400" name="Google Shape;400;p6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ambria"/>
                <a:ea typeface="Cambria"/>
                <a:cs typeface="Cambria"/>
                <a:sym typeface="Cambria"/>
              </a:rPr>
              <a:t>Creates added stress that library workers must manage. </a:t>
            </a:r>
            <a:endParaRPr sz="2400">
              <a:latin typeface="Cambria"/>
              <a:ea typeface="Cambria"/>
              <a:cs typeface="Cambria"/>
              <a:sym typeface="Cambria"/>
            </a:endParaRPr>
          </a:p>
          <a:p>
            <a:pPr marL="0" lvl="0" indent="0" algn="l" rtl="0">
              <a:spcBef>
                <a:spcPts val="1600"/>
              </a:spcBef>
              <a:spcAft>
                <a:spcPts val="0"/>
              </a:spcAft>
              <a:buNone/>
            </a:pPr>
            <a:endParaRPr sz="2400"/>
          </a:p>
          <a:p>
            <a:pPr marL="0" lvl="0" indent="0" algn="l" rtl="0">
              <a:spcBef>
                <a:spcPts val="1600"/>
              </a:spcBef>
              <a:spcAft>
                <a:spcPts val="1600"/>
              </a:spcAft>
              <a:buNone/>
            </a:pPr>
            <a:endParaRPr/>
          </a:p>
        </p:txBody>
      </p:sp>
      <p:sp>
        <p:nvSpPr>
          <p:cNvPr id="401" name="Google Shape;401;p6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Char char="●"/>
            </a:pPr>
            <a:r>
              <a:rPr lang="en" sz="2400">
                <a:latin typeface="Cambria"/>
                <a:ea typeface="Cambria"/>
                <a:cs typeface="Cambria"/>
                <a:sym typeface="Cambria"/>
              </a:rPr>
              <a:t>Strive to have management regularly in branch</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Provide opportunities for staff to debrief with management</a:t>
            </a:r>
            <a:endParaRPr sz="2400"/>
          </a:p>
          <a:p>
            <a:pPr marL="0" lvl="0" indent="0" algn="l" rtl="0">
              <a:spcBef>
                <a:spcPts val="1600"/>
              </a:spcBef>
              <a:spcAft>
                <a:spcPts val="0"/>
              </a:spcAft>
              <a:buNone/>
            </a:pPr>
            <a:endParaRPr sz="2400"/>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02" name="Google Shape;402;p61"/>
          <p:cNvSpPr/>
          <p:nvPr/>
        </p:nvSpPr>
        <p:spPr>
          <a:xfrm>
            <a:off x="4167950" y="1249250"/>
            <a:ext cx="237300" cy="1625400"/>
          </a:xfrm>
          <a:prstGeom prst="righ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Lingering effects</a:t>
            </a:r>
            <a:endParaRPr/>
          </a:p>
        </p:txBody>
      </p:sp>
      <p:sp>
        <p:nvSpPr>
          <p:cNvPr id="408" name="Google Shape;408;p6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ambria"/>
                <a:ea typeface="Cambria"/>
                <a:cs typeface="Cambria"/>
                <a:sym typeface="Cambria"/>
              </a:rPr>
              <a:t>Negatively affects staff after work.</a:t>
            </a:r>
            <a:endParaRPr sz="2400">
              <a:latin typeface="Cambria"/>
              <a:ea typeface="Cambria"/>
              <a:cs typeface="Cambria"/>
              <a:sym typeface="Cambria"/>
            </a:endParaRPr>
          </a:p>
          <a:p>
            <a:pPr marL="0" lvl="0" indent="0" algn="l" rtl="0">
              <a:spcBef>
                <a:spcPts val="1600"/>
              </a:spcBef>
              <a:spcAft>
                <a:spcPts val="0"/>
              </a:spcAft>
              <a:buNone/>
            </a:pPr>
            <a:endParaRPr sz="2400"/>
          </a:p>
          <a:p>
            <a:pPr marL="0" lvl="0" indent="0" algn="l" rtl="0">
              <a:spcBef>
                <a:spcPts val="1600"/>
              </a:spcBef>
              <a:spcAft>
                <a:spcPts val="1600"/>
              </a:spcAft>
              <a:buNone/>
            </a:pPr>
            <a:endParaRPr/>
          </a:p>
        </p:txBody>
      </p:sp>
      <p:sp>
        <p:nvSpPr>
          <p:cNvPr id="409" name="Google Shape;409;p6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Char char="●"/>
            </a:pPr>
            <a:r>
              <a:rPr lang="en" sz="2400">
                <a:latin typeface="Cambria"/>
                <a:ea typeface="Cambria"/>
                <a:cs typeface="Cambria"/>
                <a:sym typeface="Cambria"/>
              </a:rPr>
              <a:t>All staff have access to counselling</a:t>
            </a:r>
            <a:endParaRPr sz="2400">
              <a:latin typeface="Cambria"/>
              <a:ea typeface="Cambria"/>
              <a:cs typeface="Cambria"/>
              <a:sym typeface="Cambria"/>
            </a:endParaRPr>
          </a:p>
          <a:p>
            <a:pPr marL="0" lvl="0" indent="0" algn="l" rtl="0">
              <a:spcBef>
                <a:spcPts val="1600"/>
              </a:spcBef>
              <a:spcAft>
                <a:spcPts val="0"/>
              </a:spcAft>
              <a:buNone/>
            </a:pPr>
            <a:endParaRPr sz="2400"/>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10" name="Google Shape;410;p62"/>
          <p:cNvSpPr/>
          <p:nvPr/>
        </p:nvSpPr>
        <p:spPr>
          <a:xfrm>
            <a:off x="4215400" y="1231475"/>
            <a:ext cx="237300" cy="1625400"/>
          </a:xfrm>
          <a:prstGeom prst="righ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mbria"/>
                <a:ea typeface="Cambria"/>
                <a:cs typeface="Cambria"/>
                <a:sym typeface="Cambria"/>
              </a:rPr>
              <a:t>Literature Review</a:t>
            </a:r>
            <a:endParaRPr>
              <a:latin typeface="Cambria"/>
              <a:ea typeface="Cambria"/>
              <a:cs typeface="Cambria"/>
              <a:sym typeface="Cambri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mbria"/>
                <a:ea typeface="Cambria"/>
                <a:cs typeface="Cambria"/>
                <a:sym typeface="Cambria"/>
              </a:rPr>
              <a:t>Limitations</a:t>
            </a:r>
            <a:endParaRPr>
              <a:latin typeface="Cambria"/>
              <a:ea typeface="Cambria"/>
              <a:cs typeface="Cambria"/>
              <a:sym typeface="Cambri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Limitations</a:t>
            </a:r>
            <a:endParaRPr/>
          </a:p>
        </p:txBody>
      </p:sp>
      <p:sp>
        <p:nvSpPr>
          <p:cNvPr id="421" name="Google Shape;421;p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mbria"/>
              <a:buChar char="●"/>
            </a:pPr>
            <a:r>
              <a:rPr lang="en" sz="2400">
                <a:latin typeface="Cambria"/>
                <a:ea typeface="Cambria"/>
                <a:cs typeface="Cambria"/>
                <a:sym typeface="Cambria"/>
              </a:rPr>
              <a:t>Qualitative research so the findings may not be transferable</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Very small scale pilot study conducted in a short period</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One method used by a single researcher</a:t>
            </a:r>
            <a:endParaRPr sz="2400">
              <a:latin typeface="Cambria"/>
              <a:ea typeface="Cambria"/>
              <a:cs typeface="Cambria"/>
              <a:sym typeface="Cambria"/>
            </a:endParaRPr>
          </a:p>
          <a:p>
            <a:pPr marL="457200" lvl="0" indent="-381000" algn="l" rtl="0">
              <a:spcBef>
                <a:spcPts val="0"/>
              </a:spcBef>
              <a:spcAft>
                <a:spcPts val="0"/>
              </a:spcAft>
              <a:buSzPts val="2400"/>
              <a:buFont typeface="Cambria"/>
              <a:buChar char="●"/>
            </a:pPr>
            <a:r>
              <a:rPr lang="en" sz="2400">
                <a:latin typeface="Cambria"/>
                <a:ea typeface="Cambria"/>
                <a:cs typeface="Cambria"/>
                <a:sym typeface="Cambria"/>
              </a:rPr>
              <a:t>No triangulation</a:t>
            </a:r>
            <a:endParaRPr sz="2400">
              <a:latin typeface="Cambria"/>
              <a:ea typeface="Cambria"/>
              <a:cs typeface="Cambria"/>
              <a:sym typeface="Cambri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427" name="Google Shape;427;p65"/>
          <p:cNvSpPr txBox="1">
            <a:spLocks noGrp="1"/>
          </p:cNvSpPr>
          <p:nvPr>
            <p:ph type="body" idx="1"/>
          </p:nvPr>
        </p:nvSpPr>
        <p:spPr>
          <a:xfrm>
            <a:off x="311700" y="1152475"/>
            <a:ext cx="8520600" cy="3888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latin typeface="Cambria"/>
                <a:ea typeface="Cambria"/>
                <a:cs typeface="Cambria"/>
                <a:sym typeface="Cambria"/>
              </a:rPr>
              <a:t>Arbuckle, Kathryn. 2008. “Emotion and Knowledge: Partners in Library Service?” </a:t>
            </a:r>
            <a:r>
              <a:rPr lang="en" sz="1000" i="1">
                <a:latin typeface="Cambria"/>
                <a:ea typeface="Cambria"/>
                <a:cs typeface="Cambria"/>
                <a:sym typeface="Cambria"/>
              </a:rPr>
              <a:t>Feliciter</a:t>
            </a:r>
            <a:r>
              <a:rPr lang="en" sz="1000">
                <a:latin typeface="Cambria"/>
                <a:ea typeface="Cambria"/>
                <a:cs typeface="Cambria"/>
                <a:sym typeface="Cambria"/>
              </a:rPr>
              <a:t> 54 (5): 219-221.</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Bono, Joyce E., and Meredith A. Vey. 2007. “Personality and Emotional Performance: Extraversion, Neuroticism, and Self-monitoring.” </a:t>
            </a:r>
            <a:r>
              <a:rPr lang="en" sz="1000" i="1">
                <a:latin typeface="Cambria"/>
                <a:ea typeface="Cambria"/>
                <a:cs typeface="Cambria"/>
                <a:sym typeface="Cambria"/>
              </a:rPr>
              <a:t>Journal of </a:t>
            </a:r>
            <a:endParaRPr sz="1000" i="1">
              <a:latin typeface="Cambria"/>
              <a:ea typeface="Cambria"/>
              <a:cs typeface="Cambria"/>
              <a:sym typeface="Cambria"/>
            </a:endParaRPr>
          </a:p>
          <a:p>
            <a:pPr marL="0" lvl="0" indent="457200" algn="l" rtl="0">
              <a:lnSpc>
                <a:spcPct val="100000"/>
              </a:lnSpc>
              <a:spcBef>
                <a:spcPts val="0"/>
              </a:spcBef>
              <a:spcAft>
                <a:spcPts val="0"/>
              </a:spcAft>
              <a:buNone/>
            </a:pPr>
            <a:r>
              <a:rPr lang="en" sz="1000" i="1">
                <a:latin typeface="Cambria"/>
                <a:ea typeface="Cambria"/>
                <a:cs typeface="Cambria"/>
                <a:sym typeface="Cambria"/>
              </a:rPr>
              <a:t>Occupational and Organizational Psychology</a:t>
            </a:r>
            <a:r>
              <a:rPr lang="en" sz="1000">
                <a:latin typeface="Cambria"/>
                <a:ea typeface="Cambria"/>
                <a:cs typeface="Cambria"/>
                <a:sym typeface="Cambria"/>
              </a:rPr>
              <a:t> 12 (2): 177–192. doi: 10.1037/1076-8998.12.2.177</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Douglas, Veronica Arellano, and Joanna Gadsby. 2017. “Gendered Labor and Library Instruction Coordinators: The Undervaluing of Feminized Work.”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a:latin typeface="Cambria"/>
                <a:ea typeface="Cambria"/>
                <a:cs typeface="Cambria"/>
                <a:sym typeface="Cambria"/>
              </a:rPr>
              <a:t>Paper presented at Association of College &amp; Research Libraries Conference, Baltimore, March 2017. </a:t>
            </a:r>
            <a:endParaRPr sz="1000">
              <a:latin typeface="Cambria"/>
              <a:ea typeface="Cambria"/>
              <a:cs typeface="Cambria"/>
              <a:sym typeface="Cambria"/>
            </a:endParaRPr>
          </a:p>
          <a:p>
            <a:pPr marL="457200" lvl="0" indent="0" algn="l" rtl="0">
              <a:lnSpc>
                <a:spcPct val="100000"/>
              </a:lnSpc>
              <a:spcBef>
                <a:spcPts val="0"/>
              </a:spcBef>
              <a:spcAft>
                <a:spcPts val="0"/>
              </a:spcAft>
              <a:buNone/>
            </a:pPr>
            <a:r>
              <a:rPr lang="en" sz="1000" u="sng">
                <a:latin typeface="Cambria"/>
                <a:ea typeface="Cambria"/>
                <a:cs typeface="Cambria"/>
                <a:sym typeface="Cambria"/>
                <a:hlinkClick r:id="rId3"/>
              </a:rPr>
              <a:t>http://www.ala.org/acrl/sites/ala.org.acrl/files/content/conferences/confsandpreconfs/2017/GenderedLaborandLibraryInstructionCoordinators.pdf</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Emmelhainz, Celia, Erin Pappas, and Maura Seale. 2017. “Behavioral Expectations for the Mommy Librarian: The Successful Reference Transaction as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a:latin typeface="Cambria"/>
                <a:ea typeface="Cambria"/>
                <a:cs typeface="Cambria"/>
                <a:sym typeface="Cambria"/>
              </a:rPr>
              <a:t>Emotional Labor.” In </a:t>
            </a:r>
            <a:r>
              <a:rPr lang="en" sz="1000" i="1">
                <a:latin typeface="Cambria"/>
                <a:ea typeface="Cambria"/>
                <a:cs typeface="Cambria"/>
                <a:sym typeface="Cambria"/>
              </a:rPr>
              <a:t>The Feminist Reference Desk: Concepts, Critiques, and Conversations</a:t>
            </a:r>
            <a:r>
              <a:rPr lang="en" sz="1000">
                <a:latin typeface="Cambria"/>
                <a:ea typeface="Cambria"/>
                <a:cs typeface="Cambria"/>
                <a:sym typeface="Cambria"/>
              </a:rPr>
              <a:t>. Library Juice Press: Sacramento, CA.</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Fourie, Ina and Heidi Julien. 2014. “Ending the Dance: A Research Agenda for Affect and Emotion in Studies of Information Behaviour.” </a:t>
            </a:r>
            <a:r>
              <a:rPr lang="en" sz="1000" i="1">
                <a:latin typeface="Cambria"/>
                <a:ea typeface="Cambria"/>
                <a:cs typeface="Cambria"/>
                <a:sym typeface="Cambria"/>
              </a:rPr>
              <a:t>Information </a:t>
            </a:r>
            <a:endParaRPr sz="1000" i="1">
              <a:latin typeface="Cambria"/>
              <a:ea typeface="Cambria"/>
              <a:cs typeface="Cambria"/>
              <a:sym typeface="Cambria"/>
            </a:endParaRPr>
          </a:p>
          <a:p>
            <a:pPr marL="0" lvl="0" indent="457200" algn="l" rtl="0">
              <a:lnSpc>
                <a:spcPct val="100000"/>
              </a:lnSpc>
              <a:spcBef>
                <a:spcPts val="0"/>
              </a:spcBef>
              <a:spcAft>
                <a:spcPts val="0"/>
              </a:spcAft>
              <a:buNone/>
            </a:pPr>
            <a:r>
              <a:rPr lang="en" sz="1000" i="1">
                <a:latin typeface="Cambria"/>
                <a:ea typeface="Cambria"/>
                <a:cs typeface="Cambria"/>
                <a:sym typeface="Cambria"/>
              </a:rPr>
              <a:t>Research </a:t>
            </a:r>
            <a:r>
              <a:rPr lang="en" sz="1000">
                <a:latin typeface="Cambria"/>
                <a:ea typeface="Cambria"/>
                <a:cs typeface="Cambria"/>
                <a:sym typeface="Cambria"/>
              </a:rPr>
              <a:t>19 (4): 108-124.</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Given, Lisa M. 2008. </a:t>
            </a:r>
            <a:r>
              <a:rPr lang="en" sz="1000" i="1">
                <a:latin typeface="Cambria"/>
                <a:ea typeface="Cambria"/>
                <a:cs typeface="Cambria"/>
                <a:sym typeface="Cambria"/>
              </a:rPr>
              <a:t>The SAGE Encyclopedia of Qualitative Research Methods (Vols. 1-0)</a:t>
            </a:r>
            <a:r>
              <a:rPr lang="en" sz="1000">
                <a:latin typeface="Cambria"/>
                <a:ea typeface="Cambria"/>
                <a:cs typeface="Cambria"/>
                <a:sym typeface="Cambria"/>
              </a:rPr>
              <a:t>. Thousand Oaks, CA: SAGE Publications, Inc. doi: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a:latin typeface="Cambria"/>
                <a:ea typeface="Cambria"/>
                <a:cs typeface="Cambria"/>
                <a:sym typeface="Cambria"/>
              </a:rPr>
              <a:t>10.4135/9781412963909</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Grandey, Alicia A. and Allison S. Gabriel. 2015. “Emotional Labor at a Crossroads: Where Do We Go from Here?” </a:t>
            </a:r>
            <a:r>
              <a:rPr lang="en" sz="1000" i="1">
                <a:latin typeface="Cambria"/>
                <a:ea typeface="Cambria"/>
                <a:cs typeface="Cambria"/>
                <a:sym typeface="Cambria"/>
              </a:rPr>
              <a:t>The Annual Review of Organizational </a:t>
            </a:r>
            <a:endParaRPr sz="1000" i="1">
              <a:latin typeface="Cambria"/>
              <a:ea typeface="Cambria"/>
              <a:cs typeface="Cambria"/>
              <a:sym typeface="Cambria"/>
            </a:endParaRPr>
          </a:p>
          <a:p>
            <a:pPr marL="0" lvl="0" indent="457200" algn="l" rtl="0">
              <a:lnSpc>
                <a:spcPct val="100000"/>
              </a:lnSpc>
              <a:spcBef>
                <a:spcPts val="0"/>
              </a:spcBef>
              <a:spcAft>
                <a:spcPts val="0"/>
              </a:spcAft>
              <a:buNone/>
            </a:pPr>
            <a:r>
              <a:rPr lang="en" sz="1000" i="1">
                <a:latin typeface="Cambria"/>
                <a:ea typeface="Cambria"/>
                <a:cs typeface="Cambria"/>
                <a:sym typeface="Cambria"/>
              </a:rPr>
              <a:t>Psychology and Organizational Behavior </a:t>
            </a:r>
            <a:r>
              <a:rPr lang="en" sz="1000">
                <a:latin typeface="Cambria"/>
                <a:ea typeface="Cambria"/>
                <a:cs typeface="Cambria"/>
                <a:sym typeface="Cambria"/>
              </a:rPr>
              <a:t>2: 323–49. doi: 10.1146/annurev-orgpsych-032414-111400</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Grandey, Alicia, James Diefendorff, and Deborah E. Rupp.</a:t>
            </a:r>
            <a:r>
              <a:rPr lang="en" sz="1000" i="1">
                <a:latin typeface="Cambria"/>
                <a:ea typeface="Cambria"/>
                <a:cs typeface="Cambria"/>
                <a:sym typeface="Cambria"/>
              </a:rPr>
              <a:t> </a:t>
            </a:r>
            <a:r>
              <a:rPr lang="en" sz="1000">
                <a:latin typeface="Cambria"/>
                <a:ea typeface="Cambria"/>
                <a:cs typeface="Cambria"/>
                <a:sym typeface="Cambria"/>
              </a:rPr>
              <a:t>2013</a:t>
            </a:r>
            <a:r>
              <a:rPr lang="en" sz="1000" i="1">
                <a:latin typeface="Cambria"/>
                <a:ea typeface="Cambria"/>
                <a:cs typeface="Cambria"/>
                <a:sym typeface="Cambria"/>
              </a:rPr>
              <a:t>. Emotional Labor in the 21st Century: Diverse Perspectives on the Psychology of Emotion </a:t>
            </a:r>
            <a:endParaRPr sz="1000" i="1">
              <a:latin typeface="Cambria"/>
              <a:ea typeface="Cambria"/>
              <a:cs typeface="Cambria"/>
              <a:sym typeface="Cambria"/>
            </a:endParaRPr>
          </a:p>
          <a:p>
            <a:pPr marL="0" lvl="0" indent="457200" algn="l" rtl="0">
              <a:lnSpc>
                <a:spcPct val="100000"/>
              </a:lnSpc>
              <a:spcBef>
                <a:spcPts val="0"/>
              </a:spcBef>
              <a:spcAft>
                <a:spcPts val="0"/>
              </a:spcAft>
              <a:buNone/>
            </a:pPr>
            <a:r>
              <a:rPr lang="en" sz="1000" i="1">
                <a:latin typeface="Cambria"/>
                <a:ea typeface="Cambria"/>
                <a:cs typeface="Cambria"/>
                <a:sym typeface="Cambria"/>
              </a:rPr>
              <a:t>Regulation at Work</a:t>
            </a:r>
            <a:r>
              <a:rPr lang="en" sz="1000">
                <a:latin typeface="Cambria"/>
                <a:ea typeface="Cambria"/>
                <a:cs typeface="Cambria"/>
                <a:sym typeface="Cambria"/>
              </a:rPr>
              <a:t>. New York: Routledge Academic.=</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Hektner, Joel M., Jennifer A. Schmidt, and Mihaly M. Csikszentmihalyi. 2007. </a:t>
            </a:r>
            <a:r>
              <a:rPr lang="en" sz="1000" i="1">
                <a:latin typeface="Cambria"/>
                <a:ea typeface="Cambria"/>
                <a:cs typeface="Cambria"/>
                <a:sym typeface="Cambria"/>
              </a:rPr>
              <a:t>Experience Sampling Method. </a:t>
            </a:r>
            <a:r>
              <a:rPr lang="en" sz="1000">
                <a:latin typeface="Cambria"/>
                <a:ea typeface="Cambria"/>
                <a:cs typeface="Cambria"/>
                <a:sym typeface="Cambria"/>
              </a:rPr>
              <a:t>Thousand Oaks, CA: SAGE Publications Ltd. doi: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a:latin typeface="Cambria"/>
                <a:ea typeface="Cambria"/>
                <a:cs typeface="Cambria"/>
                <a:sym typeface="Cambria"/>
              </a:rPr>
              <a:t>10.4135/9781412984201</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Hoang, Kay K. 2010. “Economies of Emotion, Familiarity, Fantasy, and Desire: Emotional Labor in Ho Chi Minh City's Sex Industry.” </a:t>
            </a:r>
            <a:r>
              <a:rPr lang="en" sz="1000" i="1">
                <a:latin typeface="Cambria"/>
                <a:ea typeface="Cambria"/>
                <a:cs typeface="Cambria"/>
                <a:sym typeface="Cambria"/>
              </a:rPr>
              <a:t>Sexualities </a:t>
            </a:r>
            <a:r>
              <a:rPr lang="en" sz="1000">
                <a:latin typeface="Cambria"/>
                <a:ea typeface="Cambria"/>
                <a:cs typeface="Cambria"/>
                <a:sym typeface="Cambria"/>
              </a:rPr>
              <a:t>13 (2):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a:latin typeface="Cambria"/>
                <a:ea typeface="Cambria"/>
                <a:cs typeface="Cambria"/>
                <a:sym typeface="Cambria"/>
              </a:rPr>
              <a:t>255–272. doi: 10.1177/1363460709359224</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Hochschild, Arlie Russell. 1983. </a:t>
            </a:r>
            <a:r>
              <a:rPr lang="en" sz="1000" i="1">
                <a:latin typeface="Cambria"/>
                <a:ea typeface="Cambria"/>
                <a:cs typeface="Cambria"/>
                <a:sym typeface="Cambria"/>
              </a:rPr>
              <a:t>The Managed Heart : Commercialization of Human Feeling. 20th anniversary</a:t>
            </a:r>
            <a:r>
              <a:rPr lang="en" sz="1000">
                <a:latin typeface="Cambria"/>
                <a:ea typeface="Cambria"/>
                <a:cs typeface="Cambria"/>
                <a:sym typeface="Cambria"/>
              </a:rPr>
              <a:t>, with a new afterword ed. Berkeley: University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a:latin typeface="Cambria"/>
                <a:ea typeface="Cambria"/>
                <a:cs typeface="Cambria"/>
                <a:sym typeface="Cambria"/>
              </a:rPr>
              <a:t>of California Press.</a:t>
            </a:r>
            <a:endParaRPr sz="1000">
              <a:latin typeface="Cambria"/>
              <a:ea typeface="Cambria"/>
              <a:cs typeface="Cambria"/>
              <a:sym typeface="Cambri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433" name="Google Shape;433;p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latin typeface="Cambria"/>
                <a:ea typeface="Cambria"/>
                <a:cs typeface="Cambria"/>
                <a:sym typeface="Cambria"/>
              </a:rPr>
              <a:t>Judge, Timothy A., Erin Fluegge Woolf, and Charlice Hurst. 2009. “Is Emotional Labor More Difficult for Some Than for Others? A Multilevel,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a:latin typeface="Cambria"/>
                <a:ea typeface="Cambria"/>
                <a:cs typeface="Cambria"/>
                <a:sym typeface="Cambria"/>
              </a:rPr>
              <a:t>Experience-Sampling Study.” </a:t>
            </a:r>
            <a:r>
              <a:rPr lang="en" sz="1000" i="1">
                <a:latin typeface="Cambria"/>
                <a:ea typeface="Cambria"/>
                <a:cs typeface="Cambria"/>
                <a:sym typeface="Cambria"/>
              </a:rPr>
              <a:t>Personnel Psychology</a:t>
            </a:r>
            <a:r>
              <a:rPr lang="en" sz="1000">
                <a:latin typeface="Cambria"/>
                <a:ea typeface="Cambria"/>
                <a:cs typeface="Cambria"/>
                <a:sym typeface="Cambria"/>
              </a:rPr>
              <a:t> 62: 57–88. doi: 10.1111/j.1744-6570.2008.01129.x</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Julien, Heidi and Shelagh K. Genuis. 2009. “Emotional Labour in Librarians' Instructional Work.” </a:t>
            </a:r>
            <a:r>
              <a:rPr lang="en" sz="1000" i="1">
                <a:latin typeface="Cambria"/>
                <a:ea typeface="Cambria"/>
                <a:cs typeface="Cambria"/>
                <a:sym typeface="Cambria"/>
              </a:rPr>
              <a:t>Journal of Documentation</a:t>
            </a:r>
            <a:r>
              <a:rPr lang="en" sz="1000">
                <a:latin typeface="Cambria"/>
                <a:ea typeface="Cambria"/>
                <a:cs typeface="Cambria"/>
                <a:sym typeface="Cambria"/>
              </a:rPr>
              <a:t> 65 (6): 926-937.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a:latin typeface="Cambria"/>
                <a:ea typeface="Cambria"/>
                <a:cs typeface="Cambria"/>
                <a:sym typeface="Cambria"/>
              </a:rPr>
              <a:t>doi:10.1108/00220410910998924.</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Kagan, Oleg. 2017. “The Important Emotional Labor of Librarians Most People Never Think About.” </a:t>
            </a:r>
            <a:r>
              <a:rPr lang="en" sz="1000" i="1">
                <a:latin typeface="Cambria"/>
                <a:ea typeface="Cambria"/>
                <a:cs typeface="Cambria"/>
                <a:sym typeface="Cambria"/>
              </a:rPr>
              <a:t>Medium.com</a:t>
            </a:r>
            <a:r>
              <a:rPr lang="en" sz="1000">
                <a:latin typeface="Cambria"/>
                <a:ea typeface="Cambria"/>
                <a:cs typeface="Cambria"/>
                <a:sym typeface="Cambria"/>
              </a:rPr>
              <a:t>. October 26, 2017.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u="sng">
                <a:latin typeface="Cambria"/>
                <a:ea typeface="Cambria"/>
                <a:cs typeface="Cambria"/>
                <a:sym typeface="Cambria"/>
                <a:hlinkClick r:id="rId3"/>
              </a:rPr>
              <a:t>https://medium.com/everylibrary/the-important-emotional-labor-of-librarians-most-people-never-think-about-6f4a2cba178e</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Kim, Hyun Jeong. 2008. “Hotel Service Providers’ Emotional Labor: The Antecedents and Effects on Burnout.” </a:t>
            </a:r>
            <a:r>
              <a:rPr lang="en" sz="1000" i="1">
                <a:latin typeface="Cambria"/>
                <a:ea typeface="Cambria"/>
                <a:cs typeface="Cambria"/>
                <a:sym typeface="Cambria"/>
              </a:rPr>
              <a:t>International Journal of Hospitality </a:t>
            </a:r>
            <a:endParaRPr sz="1000" i="1">
              <a:latin typeface="Cambria"/>
              <a:ea typeface="Cambria"/>
              <a:cs typeface="Cambria"/>
              <a:sym typeface="Cambria"/>
            </a:endParaRPr>
          </a:p>
          <a:p>
            <a:pPr marL="0" lvl="0" indent="457200" algn="l" rtl="0">
              <a:lnSpc>
                <a:spcPct val="100000"/>
              </a:lnSpc>
              <a:spcBef>
                <a:spcPts val="0"/>
              </a:spcBef>
              <a:spcAft>
                <a:spcPts val="0"/>
              </a:spcAft>
              <a:buNone/>
            </a:pPr>
            <a:r>
              <a:rPr lang="en" sz="1000" i="1">
                <a:latin typeface="Cambria"/>
                <a:ea typeface="Cambria"/>
                <a:cs typeface="Cambria"/>
                <a:sym typeface="Cambria"/>
              </a:rPr>
              <a:t>Management</a:t>
            </a:r>
            <a:r>
              <a:rPr lang="en" sz="1000">
                <a:latin typeface="Cambria"/>
                <a:ea typeface="Cambria"/>
                <a:cs typeface="Cambria"/>
                <a:sym typeface="Cambria"/>
              </a:rPr>
              <a:t> 27 (2): 151–161.</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Mancini, Michael A. and Hal A. Lawson. 2009. “Facilitating Positive Emotional Labor in Peer-Providers of Mental Health Services.” </a:t>
            </a:r>
            <a:r>
              <a:rPr lang="en" sz="1000" i="1">
                <a:latin typeface="Cambria"/>
                <a:ea typeface="Cambria"/>
                <a:cs typeface="Cambria"/>
                <a:sym typeface="Cambria"/>
              </a:rPr>
              <a:t>Administration in Social </a:t>
            </a:r>
            <a:endParaRPr sz="1000" i="1">
              <a:latin typeface="Cambria"/>
              <a:ea typeface="Cambria"/>
              <a:cs typeface="Cambria"/>
              <a:sym typeface="Cambria"/>
            </a:endParaRPr>
          </a:p>
          <a:p>
            <a:pPr marL="0" lvl="0" indent="457200" algn="l" rtl="0">
              <a:lnSpc>
                <a:spcPct val="100000"/>
              </a:lnSpc>
              <a:spcBef>
                <a:spcPts val="0"/>
              </a:spcBef>
              <a:spcAft>
                <a:spcPts val="0"/>
              </a:spcAft>
              <a:buNone/>
            </a:pPr>
            <a:r>
              <a:rPr lang="en" sz="1000" i="1">
                <a:latin typeface="Cambria"/>
                <a:ea typeface="Cambria"/>
                <a:cs typeface="Cambria"/>
                <a:sym typeface="Cambria"/>
              </a:rPr>
              <a:t>Work</a:t>
            </a:r>
            <a:r>
              <a:rPr lang="en" sz="1000">
                <a:latin typeface="Cambria"/>
                <a:ea typeface="Cambria"/>
                <a:cs typeface="Cambria"/>
                <a:sym typeface="Cambria"/>
              </a:rPr>
              <a:t> 33 (1): 3–22. </a:t>
            </a:r>
            <a:r>
              <a:rPr lang="en" sz="1000" u="sng">
                <a:latin typeface="Cambria"/>
                <a:ea typeface="Cambria"/>
                <a:cs typeface="Cambria"/>
                <a:sym typeface="Cambria"/>
                <a:hlinkClick r:id="rId4"/>
              </a:rPr>
              <a:t>https://doi.org/10.1080/03643100802508619</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Maria. 2015. “Emotional Labor and Library Instruction.” </a:t>
            </a:r>
            <a:r>
              <a:rPr lang="en" sz="1000" i="1">
                <a:latin typeface="Cambria"/>
                <a:ea typeface="Cambria"/>
                <a:cs typeface="Cambria"/>
                <a:sym typeface="Cambria"/>
              </a:rPr>
              <a:t>LibrarianBurnout.com</a:t>
            </a:r>
            <a:r>
              <a:rPr lang="en" sz="1000">
                <a:latin typeface="Cambria"/>
                <a:ea typeface="Cambria"/>
                <a:cs typeface="Cambria"/>
                <a:sym typeface="Cambria"/>
              </a:rPr>
              <a:t>. April 23, 2015.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u="sng">
                <a:latin typeface="Cambria"/>
                <a:ea typeface="Cambria"/>
                <a:cs typeface="Cambria"/>
                <a:sym typeface="Cambria"/>
                <a:hlinkClick r:id="rId5"/>
              </a:rPr>
              <a:t>https://librarianburnout.com/2015/04/23/emotional-labor-and-library-instruction/</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Matteson, Miriam L., Sharon Chittock, and David Mease. 2015. “In their Own Words: Stories of Emotional Labor from the Library Workforce.” </a:t>
            </a:r>
            <a:r>
              <a:rPr lang="en" sz="1000" i="1">
                <a:latin typeface="Cambria"/>
                <a:ea typeface="Cambria"/>
                <a:cs typeface="Cambria"/>
                <a:sym typeface="Cambria"/>
              </a:rPr>
              <a:t>The Library </a:t>
            </a:r>
            <a:endParaRPr sz="1000" i="1">
              <a:latin typeface="Cambria"/>
              <a:ea typeface="Cambria"/>
              <a:cs typeface="Cambria"/>
              <a:sym typeface="Cambria"/>
            </a:endParaRPr>
          </a:p>
          <a:p>
            <a:pPr marL="0" lvl="0" indent="457200" algn="l" rtl="0">
              <a:lnSpc>
                <a:spcPct val="100000"/>
              </a:lnSpc>
              <a:spcBef>
                <a:spcPts val="0"/>
              </a:spcBef>
              <a:spcAft>
                <a:spcPts val="0"/>
              </a:spcAft>
              <a:buNone/>
            </a:pPr>
            <a:r>
              <a:rPr lang="en" sz="1000" i="1">
                <a:latin typeface="Cambria"/>
                <a:ea typeface="Cambria"/>
                <a:cs typeface="Cambria"/>
                <a:sym typeface="Cambria"/>
              </a:rPr>
              <a:t>Quarterly: Information, Community, Policy</a:t>
            </a:r>
            <a:r>
              <a:rPr lang="en" sz="1000">
                <a:latin typeface="Cambria"/>
                <a:ea typeface="Cambria"/>
                <a:cs typeface="Cambria"/>
                <a:sym typeface="Cambria"/>
              </a:rPr>
              <a:t> 85 (1): 85-105. doi:10.1086/679027.</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Matteson, Miriam L. and Shelly S. Miller. 2012. “Emotional Labor in Librarianship: A Research Agenda.” </a:t>
            </a:r>
            <a:r>
              <a:rPr lang="en" sz="1000" i="1">
                <a:latin typeface="Cambria"/>
                <a:ea typeface="Cambria"/>
                <a:cs typeface="Cambria"/>
                <a:sym typeface="Cambria"/>
              </a:rPr>
              <a:t>Library and Information Science Research</a:t>
            </a:r>
            <a:r>
              <a:rPr lang="en" sz="1000">
                <a:latin typeface="Cambria"/>
                <a:ea typeface="Cambria"/>
                <a:cs typeface="Cambria"/>
                <a:sym typeface="Cambria"/>
              </a:rPr>
              <a:t> 34 (3):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a:latin typeface="Cambria"/>
                <a:ea typeface="Cambria"/>
                <a:cs typeface="Cambria"/>
                <a:sym typeface="Cambria"/>
              </a:rPr>
              <a:t>176-183. doi:10.1016/j.lisr.2012.02.003. </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 2013. “A Study of Emotional Labor in Librarianship.” </a:t>
            </a:r>
            <a:r>
              <a:rPr lang="en" sz="1000" i="1">
                <a:latin typeface="Cambria"/>
                <a:ea typeface="Cambria"/>
                <a:cs typeface="Cambria"/>
                <a:sym typeface="Cambria"/>
              </a:rPr>
              <a:t>Library and Information Science Research</a:t>
            </a:r>
            <a:r>
              <a:rPr lang="en" sz="1000">
                <a:latin typeface="Cambria"/>
                <a:ea typeface="Cambria"/>
                <a:cs typeface="Cambria"/>
                <a:sym typeface="Cambria"/>
              </a:rPr>
              <a:t> 35 (1): 54-62.</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Miss Julie. 2017. “The Emotional Labor of Librarianship.” </a:t>
            </a:r>
            <a:r>
              <a:rPr lang="en" sz="1000" i="1">
                <a:latin typeface="Cambria"/>
                <a:ea typeface="Cambria"/>
                <a:cs typeface="Cambria"/>
                <a:sym typeface="Cambria"/>
              </a:rPr>
              <a:t>HiMissJulie.com</a:t>
            </a:r>
            <a:r>
              <a:rPr lang="en" sz="1000">
                <a:latin typeface="Cambria"/>
                <a:ea typeface="Cambria"/>
                <a:cs typeface="Cambria"/>
                <a:sym typeface="Cambria"/>
              </a:rPr>
              <a:t>. May 24, 2017.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u="sng">
                <a:latin typeface="Cambria"/>
                <a:ea typeface="Cambria"/>
                <a:cs typeface="Cambria"/>
                <a:sym typeface="Cambria"/>
                <a:hlinkClick r:id="rId6"/>
              </a:rPr>
              <a:t>https://himissjulie.com/2017/05/24/the-emotional-labor-of-librarianship/</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Peng, Yu-Ping. 2015. “Buffering the Negative Effects of Surface Acting: The Moderating Role of Supervisor Support in Librarianship.” The Journal of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a:latin typeface="Cambria"/>
                <a:ea typeface="Cambria"/>
                <a:cs typeface="Cambria"/>
                <a:sym typeface="Cambria"/>
              </a:rPr>
              <a:t>Academic Librarianship 41 (1): 37-46. </a:t>
            </a:r>
            <a:r>
              <a:rPr lang="en" sz="1000" u="sng">
                <a:latin typeface="Cambria"/>
                <a:ea typeface="Cambria"/>
                <a:cs typeface="Cambria"/>
                <a:sym typeface="Cambria"/>
                <a:hlinkClick r:id="rId7"/>
              </a:rPr>
              <a:t>https://doi.org/10.1016/j.acalib.2014.10.009</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Philipp, Anja and Heinz Schüpbach. 2010. “Longitudinal Effects of Emotional Labour on Emotional Exhaustion and Dedication of Teachers.” </a:t>
            </a:r>
            <a:r>
              <a:rPr lang="en" sz="1000" i="1">
                <a:latin typeface="Cambria"/>
                <a:ea typeface="Cambria"/>
                <a:cs typeface="Cambria"/>
                <a:sym typeface="Cambria"/>
              </a:rPr>
              <a:t>Journal of </a:t>
            </a:r>
            <a:endParaRPr sz="1000" i="1">
              <a:latin typeface="Cambria"/>
              <a:ea typeface="Cambria"/>
              <a:cs typeface="Cambria"/>
              <a:sym typeface="Cambria"/>
            </a:endParaRPr>
          </a:p>
          <a:p>
            <a:pPr marL="0" lvl="0" indent="457200" algn="l" rtl="0">
              <a:lnSpc>
                <a:spcPct val="100000"/>
              </a:lnSpc>
              <a:spcBef>
                <a:spcPts val="0"/>
              </a:spcBef>
              <a:spcAft>
                <a:spcPts val="0"/>
              </a:spcAft>
              <a:buNone/>
            </a:pPr>
            <a:r>
              <a:rPr lang="en" sz="1000" i="1">
                <a:latin typeface="Cambria"/>
                <a:ea typeface="Cambria"/>
                <a:cs typeface="Cambria"/>
                <a:sym typeface="Cambria"/>
              </a:rPr>
              <a:t>Occupational Health Psychology</a:t>
            </a:r>
            <a:r>
              <a:rPr lang="en" sz="1000">
                <a:latin typeface="Cambria"/>
                <a:ea typeface="Cambria"/>
                <a:cs typeface="Cambria"/>
                <a:sym typeface="Cambria"/>
              </a:rPr>
              <a:t> 15 (4): 494–504.</a:t>
            </a:r>
            <a:endParaRPr sz="1000">
              <a:latin typeface="Cambria"/>
              <a:ea typeface="Cambria"/>
              <a:cs typeface="Cambria"/>
              <a:sym typeface="Cambri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439" name="Google Shape;439;p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latin typeface="Cambria"/>
                <a:ea typeface="Cambria"/>
                <a:cs typeface="Cambria"/>
                <a:sym typeface="Cambria"/>
              </a:rPr>
              <a:t>Salkind, Neil J. 2010. “Experience Sampling Method.” </a:t>
            </a:r>
            <a:r>
              <a:rPr lang="en" sz="1000" i="1">
                <a:latin typeface="Cambria"/>
                <a:ea typeface="Cambria"/>
                <a:cs typeface="Cambria"/>
                <a:sym typeface="Cambria"/>
              </a:rPr>
              <a:t>Encyclopedia of Research Design.</a:t>
            </a:r>
            <a:r>
              <a:rPr lang="en" sz="1000">
                <a:latin typeface="Cambria"/>
                <a:ea typeface="Cambria"/>
                <a:cs typeface="Cambria"/>
                <a:sym typeface="Cambria"/>
              </a:rPr>
              <a:t> Thousand Oaks, CA: SAGE Publications Ltd.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a:latin typeface="Cambria"/>
                <a:ea typeface="Cambria"/>
                <a:cs typeface="Cambria"/>
                <a:sym typeface="Cambria"/>
              </a:rPr>
              <a:t>doi:10.4135/9781412961288</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Sheih, Chen Su-May. 2010. “An Empirical Study of Public Service Librarians’ Perceptions and Causes of Negative Emotions in Taiwan’s Public Libraries.”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i="1">
                <a:latin typeface="Cambria"/>
                <a:ea typeface="Cambria"/>
                <a:cs typeface="Cambria"/>
                <a:sym typeface="Cambria"/>
              </a:rPr>
              <a:t>Journal of Library and Information Studies </a:t>
            </a:r>
            <a:r>
              <a:rPr lang="en" sz="1000">
                <a:latin typeface="Cambria"/>
                <a:ea typeface="Cambria"/>
                <a:cs typeface="Cambria"/>
                <a:sym typeface="Cambria"/>
              </a:rPr>
              <a:t>8 (1): 59-96.</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Shuler, Sherianne and Nathan Morgan. 2013. “Emotional Labor in the Academic Library: When Being Friendly Feels Like Work.” </a:t>
            </a:r>
            <a:r>
              <a:rPr lang="en" sz="1000" i="1">
                <a:latin typeface="Cambria"/>
                <a:ea typeface="Cambria"/>
                <a:cs typeface="Cambria"/>
                <a:sym typeface="Cambria"/>
              </a:rPr>
              <a:t>Reference Librarian</a:t>
            </a:r>
            <a:r>
              <a:rPr lang="en" sz="1000">
                <a:latin typeface="Cambria"/>
                <a:ea typeface="Cambria"/>
                <a:cs typeface="Cambria"/>
                <a:sym typeface="Cambria"/>
              </a:rPr>
              <a:t>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a:latin typeface="Cambria"/>
                <a:ea typeface="Cambria"/>
                <a:cs typeface="Cambria"/>
                <a:sym typeface="Cambria"/>
              </a:rPr>
              <a:t>54 (2): 118-133. doi:10.1080/02763877.2013.756684</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Smith, Pam. 1992. </a:t>
            </a:r>
            <a:r>
              <a:rPr lang="en" sz="1000" i="1">
                <a:latin typeface="Cambria"/>
                <a:ea typeface="Cambria"/>
                <a:cs typeface="Cambria"/>
                <a:sym typeface="Cambria"/>
              </a:rPr>
              <a:t>The Emotional Labour of Nursing: Its Impact on Interpersonal Relations, Management, and the Educational Environment in Nursing.</a:t>
            </a:r>
            <a:r>
              <a:rPr lang="en" sz="1000">
                <a:latin typeface="Cambria"/>
                <a:ea typeface="Cambria"/>
                <a:cs typeface="Cambria"/>
                <a:sym typeface="Cambria"/>
              </a:rPr>
              <a:t>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a:latin typeface="Cambria"/>
                <a:ea typeface="Cambria"/>
                <a:cs typeface="Cambria"/>
                <a:sym typeface="Cambria"/>
              </a:rPr>
              <a:t>Houndsmills, Basingstoke: Macmillan Education.</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Theodosius, Catherine. 2008. </a:t>
            </a:r>
            <a:r>
              <a:rPr lang="en" sz="1000" i="1">
                <a:latin typeface="Cambria"/>
                <a:ea typeface="Cambria"/>
                <a:cs typeface="Cambria"/>
                <a:sym typeface="Cambria"/>
              </a:rPr>
              <a:t>Emotional Labour in Health Care: The Unmanaged Heart of Nursing. </a:t>
            </a:r>
            <a:r>
              <a:rPr lang="en" sz="1000">
                <a:latin typeface="Cambria"/>
                <a:ea typeface="Cambria"/>
                <a:cs typeface="Cambria"/>
                <a:sym typeface="Cambria"/>
              </a:rPr>
              <a:t>London: Routledge.</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Tracy, Sarah J. 2013. </a:t>
            </a:r>
            <a:r>
              <a:rPr lang="en" sz="1000" i="1">
                <a:latin typeface="Cambria"/>
                <a:ea typeface="Cambria"/>
                <a:cs typeface="Cambria"/>
                <a:sym typeface="Cambria"/>
              </a:rPr>
              <a:t>Qualitative Research Methods. </a:t>
            </a:r>
            <a:r>
              <a:rPr lang="en" sz="1000">
                <a:latin typeface="Cambria"/>
                <a:ea typeface="Cambria"/>
                <a:cs typeface="Cambria"/>
                <a:sym typeface="Cambria"/>
              </a:rPr>
              <a:t>Chichester, UK: Wiley-Blackwell.</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Vogt, W. Paul. 2005. </a:t>
            </a:r>
            <a:r>
              <a:rPr lang="en" sz="1000" i="1">
                <a:latin typeface="Cambria"/>
                <a:ea typeface="Cambria"/>
                <a:cs typeface="Cambria"/>
                <a:sym typeface="Cambria"/>
              </a:rPr>
              <a:t>Dictionary of Statistics &amp; Methodology</a:t>
            </a:r>
            <a:r>
              <a:rPr lang="en" sz="1000">
                <a:latin typeface="Cambria"/>
                <a:ea typeface="Cambria"/>
                <a:cs typeface="Cambria"/>
                <a:sym typeface="Cambria"/>
              </a:rPr>
              <a:t>. 3rd ed. Thousand Oaks, CA: SAGE Publications, Inc. doi: 10.4135/9781412983907</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Wharton, Amy S. 2009. “The Sociology of Emotional Labor.” </a:t>
            </a:r>
            <a:r>
              <a:rPr lang="en" sz="1000" i="1">
                <a:latin typeface="Cambria"/>
                <a:ea typeface="Cambria"/>
                <a:cs typeface="Cambria"/>
                <a:sym typeface="Cambria"/>
              </a:rPr>
              <a:t>Annual Review of Sociology</a:t>
            </a:r>
            <a:r>
              <a:rPr lang="en" sz="1000">
                <a:latin typeface="Cambria"/>
                <a:ea typeface="Cambria"/>
                <a:cs typeface="Cambria"/>
                <a:sym typeface="Cambria"/>
              </a:rPr>
              <a:t> 35 (1): 147-165. doi:10.1146/annurev-soc-070308-115944. </a:t>
            </a:r>
            <a:endParaRPr sz="1000">
              <a:latin typeface="Cambria"/>
              <a:ea typeface="Cambria"/>
              <a:cs typeface="Cambria"/>
              <a:sym typeface="Cambria"/>
            </a:endParaRPr>
          </a:p>
          <a:p>
            <a:pPr marL="0" lvl="0" indent="0" algn="l" rtl="0">
              <a:lnSpc>
                <a:spcPct val="100000"/>
              </a:lnSpc>
              <a:spcBef>
                <a:spcPts val="0"/>
              </a:spcBef>
              <a:spcAft>
                <a:spcPts val="0"/>
              </a:spcAft>
              <a:buNone/>
            </a:pPr>
            <a:r>
              <a:rPr lang="en" sz="1000">
                <a:latin typeface="Cambria"/>
                <a:ea typeface="Cambria"/>
                <a:cs typeface="Cambria"/>
                <a:sym typeface="Cambria"/>
              </a:rPr>
              <a:t>Zhang, Qin, and Weihong Zhu. 2008. “Exploring Emotion in Teaching: Emotional Labor, Burnout, and Satisfaction in Chinese Higher Education.” </a:t>
            </a:r>
            <a:endParaRPr sz="1000">
              <a:latin typeface="Cambria"/>
              <a:ea typeface="Cambria"/>
              <a:cs typeface="Cambria"/>
              <a:sym typeface="Cambria"/>
            </a:endParaRPr>
          </a:p>
          <a:p>
            <a:pPr marL="0" lvl="0" indent="457200" algn="l" rtl="0">
              <a:lnSpc>
                <a:spcPct val="100000"/>
              </a:lnSpc>
              <a:spcBef>
                <a:spcPts val="0"/>
              </a:spcBef>
              <a:spcAft>
                <a:spcPts val="0"/>
              </a:spcAft>
              <a:buNone/>
            </a:pPr>
            <a:r>
              <a:rPr lang="en" sz="1000" i="1">
                <a:latin typeface="Cambria"/>
                <a:ea typeface="Cambria"/>
                <a:cs typeface="Cambria"/>
                <a:sym typeface="Cambria"/>
              </a:rPr>
              <a:t>Communication Education</a:t>
            </a:r>
            <a:r>
              <a:rPr lang="en" sz="1000">
                <a:latin typeface="Cambria"/>
                <a:ea typeface="Cambria"/>
                <a:cs typeface="Cambria"/>
                <a:sym typeface="Cambria"/>
              </a:rPr>
              <a:t> 57 (1): 105–122. </a:t>
            </a:r>
            <a:r>
              <a:rPr lang="en" sz="1000" u="sng">
                <a:latin typeface="Cambria"/>
                <a:ea typeface="Cambria"/>
                <a:cs typeface="Cambria"/>
                <a:sym typeface="Cambria"/>
                <a:hlinkClick r:id="rId3"/>
              </a:rPr>
              <a:t>https://doi.org/10.1080/03634520701586310</a:t>
            </a:r>
            <a:endParaRPr sz="1000">
              <a:latin typeface="Cambria"/>
              <a:ea typeface="Cambria"/>
              <a:cs typeface="Cambria"/>
              <a:sym typeface="Cambri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Acknowledgments</a:t>
            </a:r>
            <a:endParaRPr/>
          </a:p>
          <a:p>
            <a:pPr marL="0" lvl="0" indent="0" algn="l" rtl="0">
              <a:spcBef>
                <a:spcPts val="0"/>
              </a:spcBef>
              <a:spcAft>
                <a:spcPts val="0"/>
              </a:spcAft>
              <a:buNone/>
            </a:pPr>
            <a:endParaRPr/>
          </a:p>
        </p:txBody>
      </p:sp>
      <p:sp>
        <p:nvSpPr>
          <p:cNvPr id="445" name="Google Shape;445;p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400">
                <a:latin typeface="Cambria"/>
                <a:ea typeface="Cambria"/>
                <a:cs typeface="Cambria"/>
                <a:sym typeface="Cambria"/>
              </a:rPr>
              <a:t>This research could not have been conducted without the participants generously donating their time and sharing their experiences. Deepest thank yous to them!</a:t>
            </a:r>
            <a:endParaRPr sz="2400">
              <a:latin typeface="Cambria"/>
              <a:ea typeface="Cambria"/>
              <a:cs typeface="Cambria"/>
              <a:sym typeface="Cambria"/>
            </a:endParaRPr>
          </a:p>
          <a:p>
            <a:pPr marL="0" lvl="0" indent="0" algn="ctr" rtl="0">
              <a:lnSpc>
                <a:spcPct val="100000"/>
              </a:lnSpc>
              <a:spcBef>
                <a:spcPts val="0"/>
              </a:spcBef>
              <a:spcAft>
                <a:spcPts val="0"/>
              </a:spcAft>
              <a:buNone/>
            </a:pPr>
            <a:endParaRPr sz="2400">
              <a:latin typeface="Cambria"/>
              <a:ea typeface="Cambria"/>
              <a:cs typeface="Cambria"/>
              <a:sym typeface="Cambria"/>
            </a:endParaRPr>
          </a:p>
          <a:p>
            <a:pPr marL="0" lvl="0" indent="0" algn="ctr" rtl="0">
              <a:lnSpc>
                <a:spcPct val="100000"/>
              </a:lnSpc>
              <a:spcBef>
                <a:spcPts val="0"/>
              </a:spcBef>
              <a:spcAft>
                <a:spcPts val="0"/>
              </a:spcAft>
              <a:buNone/>
            </a:pPr>
            <a:r>
              <a:rPr lang="en" sz="2400">
                <a:latin typeface="Cambria"/>
                <a:ea typeface="Cambria"/>
                <a:cs typeface="Cambria"/>
                <a:sym typeface="Cambria"/>
              </a:rPr>
              <a:t>Thank you to Dr. Tami Oliphant for her support and guidance while conducting my first ever research project.</a:t>
            </a:r>
            <a:endParaRPr sz="2400">
              <a:latin typeface="Cambria"/>
              <a:ea typeface="Cambria"/>
              <a:cs typeface="Cambria"/>
              <a:sym typeface="Cambri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9"/>
          <p:cNvSpPr txBox="1">
            <a:spLocks noGrp="1"/>
          </p:cNvSpPr>
          <p:nvPr>
            <p:ph type="title"/>
          </p:nvPr>
        </p:nvSpPr>
        <p:spPr>
          <a:xfrm>
            <a:off x="220175" y="15445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Questions, comments, stories?</a:t>
            </a:r>
            <a:endParaRPr sz="4800"/>
          </a:p>
          <a:p>
            <a:pPr marL="0" lvl="0" indent="0" algn="l" rtl="0">
              <a:spcBef>
                <a:spcPts val="0"/>
              </a:spcBef>
              <a:spcAft>
                <a:spcPts val="0"/>
              </a:spcAft>
              <a:buNone/>
            </a:pPr>
            <a:endParaRPr/>
          </a:p>
        </p:txBody>
      </p:sp>
      <p:pic>
        <p:nvPicPr>
          <p:cNvPr id="451" name="Google Shape;451;p69"/>
          <p:cNvPicPr preferRelativeResize="0"/>
          <p:nvPr/>
        </p:nvPicPr>
        <p:blipFill>
          <a:blip r:embed="rId3">
            <a:alphaModFix/>
          </a:blip>
          <a:stretch>
            <a:fillRect/>
          </a:stretch>
        </p:blipFill>
        <p:spPr>
          <a:xfrm>
            <a:off x="7970525" y="3872800"/>
            <a:ext cx="1023000" cy="995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70"/>
          <p:cNvSpPr txBox="1">
            <a:spLocks noGrp="1"/>
          </p:cNvSpPr>
          <p:nvPr>
            <p:ph type="title"/>
          </p:nvPr>
        </p:nvSpPr>
        <p:spPr>
          <a:xfrm>
            <a:off x="133700" y="4489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Contact</a:t>
            </a:r>
            <a:endParaRPr sz="4800"/>
          </a:p>
          <a:p>
            <a:pPr marL="0" lvl="0" indent="0" algn="l" rtl="0">
              <a:spcBef>
                <a:spcPts val="0"/>
              </a:spcBef>
              <a:spcAft>
                <a:spcPts val="0"/>
              </a:spcAft>
              <a:buNone/>
            </a:pPr>
            <a:endParaRPr/>
          </a:p>
        </p:txBody>
      </p:sp>
      <p:pic>
        <p:nvPicPr>
          <p:cNvPr id="457" name="Google Shape;457;p70"/>
          <p:cNvPicPr preferRelativeResize="0"/>
          <p:nvPr/>
        </p:nvPicPr>
        <p:blipFill>
          <a:blip r:embed="rId3">
            <a:alphaModFix/>
          </a:blip>
          <a:stretch>
            <a:fillRect/>
          </a:stretch>
        </p:blipFill>
        <p:spPr>
          <a:xfrm>
            <a:off x="685524" y="2531480"/>
            <a:ext cx="412350" cy="412375"/>
          </a:xfrm>
          <a:prstGeom prst="rect">
            <a:avLst/>
          </a:prstGeom>
          <a:noFill/>
          <a:ln>
            <a:noFill/>
          </a:ln>
        </p:spPr>
      </p:pic>
      <p:sp>
        <p:nvSpPr>
          <p:cNvPr id="458" name="Google Shape;458;p70"/>
          <p:cNvSpPr txBox="1"/>
          <p:nvPr/>
        </p:nvSpPr>
        <p:spPr>
          <a:xfrm>
            <a:off x="1305378" y="2531500"/>
            <a:ext cx="3665100" cy="5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2"/>
                </a:solidFill>
                <a:latin typeface="Lato"/>
                <a:ea typeface="Lato"/>
                <a:cs typeface="Lato"/>
                <a:sym typeface="Lato"/>
              </a:rPr>
              <a:t>linkedin.com/in/kyla-lee</a:t>
            </a:r>
            <a:endParaRPr sz="2400">
              <a:solidFill>
                <a:schemeClr val="dk2"/>
              </a:solidFill>
              <a:latin typeface="Lato"/>
              <a:ea typeface="Lato"/>
              <a:cs typeface="Lato"/>
              <a:sym typeface="Lato"/>
            </a:endParaRPr>
          </a:p>
        </p:txBody>
      </p:sp>
      <p:sp>
        <p:nvSpPr>
          <p:cNvPr id="459" name="Google Shape;459;p70"/>
          <p:cNvSpPr txBox="1"/>
          <p:nvPr/>
        </p:nvSpPr>
        <p:spPr>
          <a:xfrm>
            <a:off x="1305363" y="1513863"/>
            <a:ext cx="2668200" cy="5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2"/>
                </a:solidFill>
                <a:latin typeface="Lato"/>
                <a:ea typeface="Lato"/>
                <a:cs typeface="Lato"/>
                <a:sym typeface="Lato"/>
              </a:rPr>
              <a:t>kalee@ualberta.ca</a:t>
            </a:r>
            <a:endParaRPr sz="2400">
              <a:solidFill>
                <a:schemeClr val="dk2"/>
              </a:solidFill>
              <a:latin typeface="Lato"/>
              <a:ea typeface="Lato"/>
              <a:cs typeface="Lato"/>
              <a:sym typeface="Lato"/>
            </a:endParaRPr>
          </a:p>
        </p:txBody>
      </p:sp>
      <p:sp>
        <p:nvSpPr>
          <p:cNvPr id="460" name="Google Shape;460;p70"/>
          <p:cNvSpPr txBox="1"/>
          <p:nvPr/>
        </p:nvSpPr>
        <p:spPr>
          <a:xfrm>
            <a:off x="1305375" y="3476600"/>
            <a:ext cx="1661400" cy="5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2"/>
                </a:solidFill>
                <a:latin typeface="Lato"/>
                <a:ea typeface="Lato"/>
                <a:cs typeface="Lato"/>
                <a:sym typeface="Lato"/>
              </a:rPr>
              <a:t>@kylaleela</a:t>
            </a:r>
            <a:endParaRPr sz="2400">
              <a:solidFill>
                <a:schemeClr val="dk2"/>
              </a:solidFill>
              <a:latin typeface="Lato"/>
              <a:ea typeface="Lato"/>
              <a:cs typeface="Lato"/>
              <a:sym typeface="Lato"/>
            </a:endParaRPr>
          </a:p>
        </p:txBody>
      </p:sp>
      <p:pic>
        <p:nvPicPr>
          <p:cNvPr id="461" name="Google Shape;461;p70"/>
          <p:cNvPicPr preferRelativeResize="0"/>
          <p:nvPr/>
        </p:nvPicPr>
        <p:blipFill>
          <a:blip r:embed="rId4">
            <a:alphaModFix/>
          </a:blip>
          <a:stretch>
            <a:fillRect/>
          </a:stretch>
        </p:blipFill>
        <p:spPr>
          <a:xfrm>
            <a:off x="616186" y="3461651"/>
            <a:ext cx="551025" cy="551025"/>
          </a:xfrm>
          <a:prstGeom prst="rect">
            <a:avLst/>
          </a:prstGeom>
          <a:noFill/>
          <a:ln>
            <a:noFill/>
          </a:ln>
        </p:spPr>
      </p:pic>
      <p:pic>
        <p:nvPicPr>
          <p:cNvPr id="462" name="Google Shape;462;p70"/>
          <p:cNvPicPr preferRelativeResize="0"/>
          <p:nvPr/>
        </p:nvPicPr>
        <p:blipFill>
          <a:blip r:embed="rId5">
            <a:alphaModFix/>
          </a:blip>
          <a:stretch>
            <a:fillRect/>
          </a:stretch>
        </p:blipFill>
        <p:spPr>
          <a:xfrm>
            <a:off x="652412" y="1535138"/>
            <a:ext cx="478575" cy="478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emotional labour?</a:t>
            </a:r>
            <a:endParaRPr/>
          </a:p>
        </p:txBody>
      </p:sp>
      <p:sp>
        <p:nvSpPr>
          <p:cNvPr id="92" name="Google Shape;92;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700">
              <a:latin typeface="Cambria"/>
              <a:ea typeface="Cambria"/>
              <a:cs typeface="Cambria"/>
              <a:sym typeface="Cambria"/>
            </a:endParaRPr>
          </a:p>
          <a:p>
            <a:pPr marL="0" lvl="0" indent="0" algn="ctr" rtl="0">
              <a:spcBef>
                <a:spcPts val="1600"/>
              </a:spcBef>
              <a:spcAft>
                <a:spcPts val="1600"/>
              </a:spcAft>
              <a:buNone/>
            </a:pPr>
            <a:r>
              <a:rPr lang="en" sz="3000">
                <a:latin typeface="Cambria"/>
                <a:ea typeface="Cambria"/>
                <a:cs typeface="Cambria"/>
                <a:sym typeface="Cambria"/>
              </a:rPr>
              <a:t>Labour that </a:t>
            </a:r>
            <a:r>
              <a:rPr lang="en" sz="3000" i="1">
                <a:latin typeface="Cambria"/>
                <a:ea typeface="Cambria"/>
                <a:cs typeface="Cambria"/>
                <a:sym typeface="Cambria"/>
              </a:rPr>
              <a:t>“requires one to induce or suppress feeling in order to sustain the outward countenance that produces the proper state of mind in others”</a:t>
            </a:r>
            <a:r>
              <a:rPr lang="en" sz="3000">
                <a:latin typeface="Cambria"/>
                <a:ea typeface="Cambria"/>
                <a:cs typeface="Cambria"/>
                <a:sym typeface="Cambria"/>
              </a:rPr>
              <a:t> (Hochschild 1983, 7).</a:t>
            </a:r>
            <a:endParaRPr sz="3000" b="1">
              <a:latin typeface="Cambria"/>
              <a:ea typeface="Cambria"/>
              <a:cs typeface="Cambria"/>
              <a:sym typeface="Cambr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97A7"/>
        </a:solidFill>
        <a:effectLst/>
      </p:bgPr>
    </p:bg>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490250" y="526350"/>
            <a:ext cx="8034900" cy="40908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n" sz="6000">
                <a:latin typeface="Cambria"/>
                <a:ea typeface="Cambria"/>
                <a:cs typeface="Cambria"/>
                <a:sym typeface="Cambria"/>
              </a:rPr>
              <a:t>Work of managing emotions for your job.</a:t>
            </a:r>
            <a:endParaRPr>
              <a:latin typeface="Cambria"/>
              <a:ea typeface="Cambria"/>
              <a:cs typeface="Cambria"/>
              <a:sym typeface="Cambr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0"/>
          <p:cNvPicPr preferRelativeResize="0"/>
          <p:nvPr/>
        </p:nvPicPr>
        <p:blipFill>
          <a:blip r:embed="rId3">
            <a:alphaModFix/>
          </a:blip>
          <a:stretch>
            <a:fillRect/>
          </a:stretch>
        </p:blipFill>
        <p:spPr>
          <a:xfrm>
            <a:off x="2216125" y="1049375"/>
            <a:ext cx="4762500" cy="2790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1"/>
          <p:cNvPicPr preferRelativeResize="0"/>
          <p:nvPr/>
        </p:nvPicPr>
        <p:blipFill>
          <a:blip r:embed="rId3">
            <a:alphaModFix/>
          </a:blip>
          <a:stretch>
            <a:fillRect/>
          </a:stretch>
        </p:blipFill>
        <p:spPr>
          <a:xfrm>
            <a:off x="2892075" y="1191700"/>
            <a:ext cx="3224425" cy="2760100"/>
          </a:xfrm>
          <a:prstGeom prst="rect">
            <a:avLst/>
          </a:prstGeom>
          <a:noFill/>
          <a:ln>
            <a:noFill/>
          </a:ln>
        </p:spPr>
      </p:pic>
    </p:spTree>
  </p:cSld>
  <p:clrMapOvr>
    <a:masterClrMapping/>
  </p:clrMapOvr>
</p:sld>
</file>

<file path=ppt/theme/theme1.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6131</Words>
  <Application>Microsoft Office PowerPoint</Application>
  <PresentationFormat>On-screen Show (16:9)</PresentationFormat>
  <Paragraphs>466</Paragraphs>
  <Slides>57</Slides>
  <Notes>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Lato</vt:lpstr>
      <vt:lpstr>Cambria</vt:lpstr>
      <vt:lpstr>Montserrat</vt:lpstr>
      <vt:lpstr>Arial</vt:lpstr>
      <vt:lpstr>Playfair Display</vt:lpstr>
      <vt:lpstr>Coral</vt:lpstr>
      <vt:lpstr>In your feelings: Let’s talk about emotional labour in public libraries</vt:lpstr>
      <vt:lpstr>Learning objectives</vt:lpstr>
      <vt:lpstr>Introduction</vt:lpstr>
      <vt:lpstr>Why am I so exhausted?</vt:lpstr>
      <vt:lpstr>Literature Review</vt:lpstr>
      <vt:lpstr>What is emotional labour?</vt:lpstr>
      <vt:lpstr>Work of managing emotions for your job.</vt:lpstr>
      <vt:lpstr>PowerPoint Presentation</vt:lpstr>
      <vt:lpstr>PowerPoint Presentation</vt:lpstr>
      <vt:lpstr>PowerPoint Presentation</vt:lpstr>
      <vt:lpstr>How can emotional labour be performed?</vt:lpstr>
      <vt:lpstr>PowerPoint Presentation</vt:lpstr>
      <vt:lpstr>How can emotional labour be performed?</vt:lpstr>
      <vt:lpstr>PowerPoint Presentation</vt:lpstr>
      <vt:lpstr>Robust research outside of LIS </vt:lpstr>
      <vt:lpstr>“Pink-collar” labour</vt:lpstr>
      <vt:lpstr>LIS research</vt:lpstr>
      <vt:lpstr>Growing interest</vt:lpstr>
      <vt:lpstr>Growing interest</vt:lpstr>
      <vt:lpstr>Gap in the literature</vt:lpstr>
      <vt:lpstr>Research question: How does emotional labour manifest in public library workers’ interactions with patrons they perceive to be difficult?  </vt:lpstr>
      <vt:lpstr>Research Design</vt:lpstr>
      <vt:lpstr>Methodology</vt:lpstr>
      <vt:lpstr>Journal prompts</vt:lpstr>
      <vt:lpstr>Recruitment</vt:lpstr>
      <vt:lpstr>Recruitment</vt:lpstr>
      <vt:lpstr>Recruitment</vt:lpstr>
      <vt:lpstr>Sample</vt:lpstr>
      <vt:lpstr>Data analysis</vt:lpstr>
      <vt:lpstr>Findings</vt:lpstr>
      <vt:lpstr>When do these events occur?</vt:lpstr>
      <vt:lpstr>Staff feelings</vt:lpstr>
      <vt:lpstr>Staff feelings</vt:lpstr>
      <vt:lpstr>Why did they feel that way?</vt:lpstr>
      <vt:lpstr>Patron behaviour</vt:lpstr>
      <vt:lpstr>Patron behaviour</vt:lpstr>
      <vt:lpstr>Patron behaviour</vt:lpstr>
      <vt:lpstr>Patron behaviour</vt:lpstr>
      <vt:lpstr>Organizational issues</vt:lpstr>
      <vt:lpstr>Organizational issues</vt:lpstr>
      <vt:lpstr>Organizational issues</vt:lpstr>
      <vt:lpstr>Organizational issues</vt:lpstr>
      <vt:lpstr>How is emotional labour performed?</vt:lpstr>
      <vt:lpstr>Discussion &amp; Implications</vt:lpstr>
      <vt:lpstr>Acknowledge that emotional labour is inherent in public library work. </vt:lpstr>
      <vt:lpstr>Value the work</vt:lpstr>
      <vt:lpstr>Unclear job role</vt:lpstr>
      <vt:lpstr>Lack of management support</vt:lpstr>
      <vt:lpstr>Lingering effects</vt:lpstr>
      <vt:lpstr>Limitations</vt:lpstr>
      <vt:lpstr>Limitations</vt:lpstr>
      <vt:lpstr>References</vt:lpstr>
      <vt:lpstr>References</vt:lpstr>
      <vt:lpstr>References</vt:lpstr>
      <vt:lpstr>Acknowledgments </vt:lpstr>
      <vt:lpstr>Questions, comments, stories? </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your feelings: Let’s talk about emotional labour in public libraries</dc:title>
  <cp:lastModifiedBy>Kyla Lee</cp:lastModifiedBy>
  <cp:revision>1</cp:revision>
  <dcterms:modified xsi:type="dcterms:W3CDTF">2019-05-23T18:43:45Z</dcterms:modified>
</cp:coreProperties>
</file>