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swald"/>
      <p:regular r:id="rId12"/>
      <p:bold r:id="rId13"/>
    </p:embeddedFont>
    <p:embeddedFont>
      <p:font typeface="Source Code Pro" panose="020B0604020202020204" charset="0"/>
      <p:regular r:id="rId14"/>
      <p:bold r:id="rId15"/>
    </p:embeddedFont>
    <p:embeddedFont>
      <p:font typeface="Calibri"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3582154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8057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latin typeface="Calibri"/>
                <a:ea typeface="Calibri"/>
                <a:cs typeface="Calibri"/>
                <a:sym typeface="Calibri"/>
              </a:rPr>
              <a:t>Good afternoon everyone, my name is Sarah Felkar and I am the Digital Experience Coordinator at the West Vancouver Memorial Library. </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I have about 15 minutes to talk to you today about the state of ebooks! Which I am very excited about. I am going to cover three areas of Ebooks - a general BC stats update, provide a general “who is the ebook reader” profile, and touch on the rise of downloadable audiobooks.</a:t>
            </a:r>
            <a:endParaRPr/>
          </a:p>
        </p:txBody>
      </p:sp>
    </p:spTree>
    <p:extLst>
      <p:ext uri="{BB962C8B-B14F-4D97-AF65-F5344CB8AC3E}">
        <p14:creationId xmlns:p14="http://schemas.microsoft.com/office/powerpoint/2010/main" val="1976896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latin typeface="Calibri"/>
                <a:ea typeface="Calibri"/>
                <a:cs typeface="Calibri"/>
                <a:sym typeface="Calibri"/>
              </a:rPr>
              <a:t>I want to talk about a couple things around local trends.</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First, provincial trends from the 2016 statistics</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29 libraries (40%) circulated at least 1 ebook/audiobook per capita. With the highest per capita circulation in Pender Island, Kaslo, and Rossland</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89% of  libraries saw a positive increase in ebook circulation</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Collection size grew by an average of -14% (I am very curious about this!)</a:t>
            </a:r>
            <a:endParaRPr/>
          </a:p>
        </p:txBody>
      </p:sp>
    </p:spTree>
    <p:extLst>
      <p:ext uri="{BB962C8B-B14F-4D97-AF65-F5344CB8AC3E}">
        <p14:creationId xmlns:p14="http://schemas.microsoft.com/office/powerpoint/2010/main" val="400818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latin typeface="Calibri"/>
                <a:ea typeface="Calibri"/>
                <a:cs typeface="Calibri"/>
                <a:sym typeface="Calibri"/>
              </a:rPr>
              <a:t>Second, a deeper dive on the libraries who are part of the consortial Library2go collection:</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Top titles, are still best sellers, but as the breadth of the collection grows, we see that the top genres for ebooks are: Romance, Thriller/Mystery/Suspense, Literature</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And the top genres for audiobooks are: Mystery/Thriller, Non-fiction, Literature</a:t>
            </a:r>
            <a:endParaRPr/>
          </a:p>
        </p:txBody>
      </p:sp>
    </p:spTree>
    <p:extLst>
      <p:ext uri="{BB962C8B-B14F-4D97-AF65-F5344CB8AC3E}">
        <p14:creationId xmlns:p14="http://schemas.microsoft.com/office/powerpoint/2010/main" val="3241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latin typeface="Calibri"/>
                <a:ea typeface="Calibri"/>
                <a:cs typeface="Calibri"/>
                <a:sym typeface="Calibri"/>
              </a:rPr>
              <a:t>And finally, I also asked a number of libraries to share some of their 2017 numbers with me, on pretty short notice.(Thank you!)</a:t>
            </a:r>
            <a:endParaRPr>
              <a:latin typeface="Calibri"/>
              <a:ea typeface="Calibri"/>
              <a:cs typeface="Calibri"/>
              <a:sym typeface="Calibri"/>
            </a:endParaRPr>
          </a:p>
          <a:p>
            <a:pPr marL="0" lvl="0" indent="0" rtl="0">
              <a:spcBef>
                <a:spcPts val="0"/>
              </a:spcBef>
              <a:spcAft>
                <a:spcPts val="0"/>
              </a:spcAft>
              <a:buNone/>
            </a:pPr>
            <a:endParaRPr>
              <a:latin typeface="Calibri"/>
              <a:ea typeface="Calibri"/>
              <a:cs typeface="Calibri"/>
              <a:sym typeface="Calibri"/>
            </a:endParaRPr>
          </a:p>
          <a:p>
            <a:pPr marL="0" lvl="0" indent="0" rtl="0">
              <a:spcBef>
                <a:spcPts val="0"/>
              </a:spcBef>
              <a:spcAft>
                <a:spcPts val="0"/>
              </a:spcAft>
              <a:buNone/>
            </a:pPr>
            <a:r>
              <a:rPr lang="en-GB">
                <a:latin typeface="Calibri"/>
                <a:ea typeface="Calibri"/>
                <a:cs typeface="Calibri"/>
                <a:sym typeface="Calibri"/>
              </a:rPr>
              <a:t>Now these number definitely do not tell the whole story - were the budgets stable? Increasing, decreasing? Was there a platform change? Was there any publicity? But an interesting snapshot to have.</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What do these three pieces of information tell us? Things are still changing, we haven’t plateaued in interest yet, and we might want to talk more as a large group about what we’re reporting, where, and how we might best </a:t>
            </a:r>
            <a:endParaRPr>
              <a:latin typeface="Calibri"/>
              <a:ea typeface="Calibri"/>
              <a:cs typeface="Calibri"/>
              <a:sym typeface="Calibri"/>
            </a:endParaRPr>
          </a:p>
          <a:p>
            <a:pPr marL="0" lvl="0" indent="0">
              <a:spcBef>
                <a:spcPts val="0"/>
              </a:spcBef>
              <a:spcAft>
                <a:spcPts val="0"/>
              </a:spcAft>
              <a:buNone/>
            </a:pPr>
            <a:endParaRPr/>
          </a:p>
        </p:txBody>
      </p:sp>
    </p:spTree>
    <p:extLst>
      <p:ext uri="{BB962C8B-B14F-4D97-AF65-F5344CB8AC3E}">
        <p14:creationId xmlns:p14="http://schemas.microsoft.com/office/powerpoint/2010/main" val="1201534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latin typeface="Calibri"/>
                <a:ea typeface="Calibri"/>
                <a:cs typeface="Calibri"/>
                <a:sym typeface="Calibri"/>
              </a:rPr>
              <a:t>Profile: who is the ebook reader?</a:t>
            </a:r>
            <a:endParaRPr b="1">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I spent some time with the 55 page “Author Earnings Report” which is a deep deep dive into US book sales data, including ebooks, audio, and print. They’ve upped their game recently, and the most recent report includes data from April through end of december 2017, with daily sales data.</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It’s a lot. </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This, combined with the BookNet Canada “State of Digital Publishing in Canada 2017” report (a mere 35 pages) gives us some insight into who is reading ebooks!</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They are reading in similar patterns to what our community members are borrowing (yay!) the subject categories are a bit different than what we get out of OverDrive (and what can be retrieved from Cloud) but the patterns track. Ebook purchases are primarily fiction, </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Some genres are being bought almost entirely as digital content- like romance and sci-fi and fantasy. 70% of online purchases of adult fiction and non-fiction were ebooks.</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Ebook readers buy consistently throughout the year. This is interesting, because a lot of reports that I see reported have fluctuations related to textbook sales, and that’s not something we necessarily want to be tracking.</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In the US, we see that Indie authors, and titles not tracked by the Association of American publishers now makes up 70% of the market (aka, they are only reporting on 30% of ebook sales). But we do see that sales have increased a bit, but 2.1%</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52% of Canadian readers read ebooks, and of those, they are reading on their phones (23%), tablets (35%) and e-readers (25%). 23% discover their next reads at the library, but work of mouth is still the primary method (43%). </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Take away - the ebook reader isn’t the same as the audiobook reader, or the print book reader, and our collection development policies should reflect that.</a:t>
            </a:r>
            <a:endParaRPr/>
          </a:p>
        </p:txBody>
      </p:sp>
    </p:spTree>
    <p:extLst>
      <p:ext uri="{BB962C8B-B14F-4D97-AF65-F5344CB8AC3E}">
        <p14:creationId xmlns:p14="http://schemas.microsoft.com/office/powerpoint/2010/main" val="389185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latin typeface="Calibri"/>
                <a:ea typeface="Calibri"/>
                <a:cs typeface="Calibri"/>
                <a:sym typeface="Calibri"/>
              </a:rPr>
              <a:t>The rise of audiobooks</a:t>
            </a:r>
            <a:endParaRPr b="1">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2017 was a big year for Canadian audiobooks. In mid-September Audible launched its Canadian store (you could still subscribe before, but with an USD price)</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Kobo launched their audiobook subscription service in september of last year as well. They noted at the New York Book Fair that there is a lot of interest in middle grade books (an area where they haven't seen ebook sales).</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And anyone who attended the RBdigital session a few weeks ago would have heard about how proud they are of producing Canadian ebooks. RBmedia (RBdigital’s parent company) also owns Audiobooks.com which reported United States – the largest market for audio – saw $2.5 billion in sales in 2017, up from $2.1 billion in 2016. </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In 2017 there were 80,000 audiobooks produced in the US, and the UK publishers association has reported that spending on audiobooks jumped 21.5% in 2017. And locally, “Audible has earmarked $12 million (Canadian) over the next three years to invest in Canadian writers and voices,” - said Audible founder and CEO Don Katz</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One of the reasons behind the audiobook boom I’ve speculated (and we touched on last year) is the continued saturation of the smartphone market, and the increased download speeds, and storage sizes. You can listen anytime, anywhere.</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What to take from this? Audiobooks are big! They are also typically more expensive - because they cost more to produce. So when planning for the future, allocating more $ to audiobooks, or re-allocating for CD audiobooks. </a:t>
            </a:r>
            <a:endParaRPr/>
          </a:p>
        </p:txBody>
      </p:sp>
    </p:spTree>
    <p:extLst>
      <p:ext uri="{BB962C8B-B14F-4D97-AF65-F5344CB8AC3E}">
        <p14:creationId xmlns:p14="http://schemas.microsoft.com/office/powerpoint/2010/main" val="353608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latin typeface="Calibri"/>
                <a:ea typeface="Calibri"/>
                <a:cs typeface="Calibri"/>
                <a:sym typeface="Calibri"/>
              </a:rPr>
              <a:t>Here’s a cost comparison of a recent Audie award winner (among other awards) for Angie Thomas’ The Hate U Give. Note that like the difference between the cost of print and ebook, there is a price difference between CD and MP3 cost. One benefit that we have seen with audiobook licensing is that through RBdigital, and OverDrive, there are still options for simultaneous use titles or “always available” titles.</a:t>
            </a:r>
            <a:endParaRPr>
              <a:latin typeface="Calibri"/>
              <a:ea typeface="Calibri"/>
              <a:cs typeface="Calibri"/>
              <a:sym typeface="Calibri"/>
            </a:endParaRPr>
          </a:p>
          <a:p>
            <a:pPr marL="0" lvl="0" indent="0">
              <a:spcBef>
                <a:spcPts val="0"/>
              </a:spcBef>
              <a:spcAft>
                <a:spcPts val="0"/>
              </a:spcAft>
              <a:buNone/>
            </a:pPr>
            <a:endParaRPr>
              <a:latin typeface="Calibri"/>
              <a:ea typeface="Calibri"/>
              <a:cs typeface="Calibri"/>
              <a:sym typeface="Calibri"/>
            </a:endParaRPr>
          </a:p>
          <a:p>
            <a:pPr marL="0" lvl="0" indent="0">
              <a:spcBef>
                <a:spcPts val="0"/>
              </a:spcBef>
              <a:spcAft>
                <a:spcPts val="0"/>
              </a:spcAft>
              <a:buNone/>
            </a:pPr>
            <a:r>
              <a:rPr lang="en-GB">
                <a:latin typeface="Calibri"/>
                <a:ea typeface="Calibri"/>
                <a:cs typeface="Calibri"/>
                <a:sym typeface="Calibri"/>
              </a:rPr>
              <a:t>And for those that are curious, your subscription options as a Canadian are:</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Audiobooks.com $15 USD / month</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Audible $15 CAD / month</a:t>
            </a:r>
            <a:endParaRPr>
              <a:latin typeface="Calibri"/>
              <a:ea typeface="Calibri"/>
              <a:cs typeface="Calibri"/>
              <a:sym typeface="Calibri"/>
            </a:endParaRPr>
          </a:p>
          <a:p>
            <a:pPr marL="457200" lvl="0" indent="-298450" rtl="0">
              <a:spcBef>
                <a:spcPts val="0"/>
              </a:spcBef>
              <a:spcAft>
                <a:spcPts val="0"/>
              </a:spcAft>
              <a:buSzPts val="1100"/>
              <a:buFont typeface="Calibri"/>
              <a:buChar char="●"/>
            </a:pPr>
            <a:r>
              <a:rPr lang="en-GB">
                <a:latin typeface="Calibri"/>
                <a:ea typeface="Calibri"/>
                <a:cs typeface="Calibri"/>
                <a:sym typeface="Calibri"/>
              </a:rPr>
              <a:t>Kobo $13 CAD / month</a:t>
            </a:r>
            <a:endParaRPr>
              <a:latin typeface="Calibri"/>
              <a:ea typeface="Calibri"/>
              <a:cs typeface="Calibri"/>
              <a:sym typeface="Calibri"/>
            </a:endParaRPr>
          </a:p>
          <a:p>
            <a:pPr marL="0" lvl="0" indent="0">
              <a:spcBef>
                <a:spcPts val="0"/>
              </a:spcBef>
              <a:spcAft>
                <a:spcPts val="0"/>
              </a:spcAft>
              <a:buNone/>
            </a:pPr>
            <a:endParaRPr/>
          </a:p>
        </p:txBody>
      </p:sp>
    </p:spTree>
    <p:extLst>
      <p:ext uri="{BB962C8B-B14F-4D97-AF65-F5344CB8AC3E}">
        <p14:creationId xmlns:p14="http://schemas.microsoft.com/office/powerpoint/2010/main" val="102655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GB" b="1">
                <a:latin typeface="Calibri"/>
                <a:ea typeface="Calibri"/>
                <a:cs typeface="Calibri"/>
                <a:sym typeface="Calibri"/>
              </a:rPr>
              <a:t>Thank you and e-newsletter</a:t>
            </a:r>
            <a:endParaRPr b="1">
              <a:latin typeface="Calibri"/>
              <a:ea typeface="Calibri"/>
              <a:cs typeface="Calibri"/>
              <a:sym typeface="Calibri"/>
            </a:endParaRPr>
          </a:p>
          <a:p>
            <a:pPr marL="0" lvl="0" indent="0" rtl="0">
              <a:lnSpc>
                <a:spcPct val="115000"/>
              </a:lnSpc>
              <a:spcBef>
                <a:spcPts val="0"/>
              </a:spcBef>
              <a:spcAft>
                <a:spcPts val="0"/>
              </a:spcAft>
              <a:buNone/>
            </a:pPr>
            <a:r>
              <a:rPr lang="en-GB">
                <a:latin typeface="Calibri"/>
                <a:ea typeface="Calibri"/>
                <a:cs typeface="Calibri"/>
                <a:sym typeface="Calibri"/>
              </a:rPr>
              <a:t>That’s all we have time for today! Digital content continues to a complex and changing field to look into, and every bit of information I know helps me and my library better support our community.</a:t>
            </a:r>
            <a:endParaRPr>
              <a:latin typeface="Calibri"/>
              <a:ea typeface="Calibri"/>
              <a:cs typeface="Calibri"/>
              <a:sym typeface="Calibri"/>
            </a:endParaRPr>
          </a:p>
          <a:p>
            <a:pPr marL="0" lvl="0" indent="0" rtl="0">
              <a:lnSpc>
                <a:spcPct val="115000"/>
              </a:lnSpc>
              <a:spcBef>
                <a:spcPts val="0"/>
              </a:spcBef>
              <a:spcAft>
                <a:spcPts val="0"/>
              </a:spcAft>
              <a:buNone/>
            </a:pPr>
            <a:endParaRPr>
              <a:latin typeface="Calibri"/>
              <a:ea typeface="Calibri"/>
              <a:cs typeface="Calibri"/>
              <a:sym typeface="Calibri"/>
            </a:endParaRPr>
          </a:p>
          <a:p>
            <a:pPr marL="0" lvl="0" indent="0" rtl="0">
              <a:lnSpc>
                <a:spcPct val="115000"/>
              </a:lnSpc>
              <a:spcBef>
                <a:spcPts val="0"/>
              </a:spcBef>
              <a:spcAft>
                <a:spcPts val="0"/>
              </a:spcAft>
              <a:buNone/>
            </a:pPr>
            <a:r>
              <a:rPr lang="en-GB">
                <a:latin typeface="Calibri"/>
                <a:ea typeface="Calibri"/>
                <a:cs typeface="Calibri"/>
                <a:sym typeface="Calibri"/>
              </a:rPr>
              <a:t>If you are interested (and not already subscribed) I send out a monthly “ebook and e-reader news” email to folks with links to articles and some summary/commentary.</a:t>
            </a:r>
            <a:endParaRPr>
              <a:latin typeface="Calibri"/>
              <a:ea typeface="Calibri"/>
              <a:cs typeface="Calibri"/>
              <a:sym typeface="Calibri"/>
            </a:endParaRPr>
          </a:p>
          <a:p>
            <a:pPr marL="0" lvl="0" indent="0" rtl="0">
              <a:lnSpc>
                <a:spcPct val="115000"/>
              </a:lnSpc>
              <a:spcBef>
                <a:spcPts val="0"/>
              </a:spcBef>
              <a:spcAft>
                <a:spcPts val="0"/>
              </a:spcAft>
              <a:buNone/>
            </a:pPr>
            <a:endParaRPr>
              <a:latin typeface="Calibri"/>
              <a:ea typeface="Calibri"/>
              <a:cs typeface="Calibri"/>
              <a:sym typeface="Calibri"/>
            </a:endParaRPr>
          </a:p>
          <a:p>
            <a:pPr marL="0" lvl="0" indent="0" rtl="0">
              <a:lnSpc>
                <a:spcPct val="115000"/>
              </a:lnSpc>
              <a:spcBef>
                <a:spcPts val="0"/>
              </a:spcBef>
              <a:spcAft>
                <a:spcPts val="0"/>
              </a:spcAft>
              <a:buNone/>
            </a:pPr>
            <a:r>
              <a:rPr lang="en-GB">
                <a:latin typeface="Calibri"/>
                <a:ea typeface="Calibri"/>
                <a:cs typeface="Calibri"/>
                <a:sym typeface="Calibri"/>
              </a:rPr>
              <a:t>Thank you so much for your time!</a:t>
            </a:r>
            <a:endParaRPr/>
          </a:p>
        </p:txBody>
      </p:sp>
    </p:spTree>
    <p:extLst>
      <p:ext uri="{BB962C8B-B14F-4D97-AF65-F5344CB8AC3E}">
        <p14:creationId xmlns:p14="http://schemas.microsoft.com/office/powerpoint/2010/main" val="237995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lstStyle>
            <a:lvl1pPr lvl="0" algn="ctr" rtl="0">
              <a:spcBef>
                <a:spcPts val="0"/>
              </a:spcBef>
              <a:spcAft>
                <a:spcPts val="0"/>
              </a:spcAft>
              <a:buClr>
                <a:schemeClr val="lt1"/>
              </a:buClr>
              <a:buSzPts val="6000"/>
              <a:buNone/>
              <a:defRPr sz="60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endParaRPr/>
          </a:p>
        </p:txBody>
      </p:sp>
      <p:sp>
        <p:nvSpPr>
          <p:cNvPr id="13" name="Shape 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lstStyle>
            <a:lvl1pPr lvl="0" algn="ctr" rtl="0">
              <a:lnSpc>
                <a:spcPct val="100000"/>
              </a:lnSpc>
              <a:spcBef>
                <a:spcPts val="0"/>
              </a:spcBef>
              <a:spcAft>
                <a:spcPts val="0"/>
              </a:spcAft>
              <a:buSzPts val="3600"/>
              <a:buFont typeface="Oswald"/>
              <a:buNone/>
              <a:defRPr sz="3600">
                <a:latin typeface="Oswald"/>
                <a:ea typeface="Oswald"/>
                <a:cs typeface="Oswald"/>
                <a:sym typeface="Oswald"/>
              </a:defRPr>
            </a:lvl1pPr>
            <a:lvl2pPr lvl="1" algn="ctr" rtl="0">
              <a:lnSpc>
                <a:spcPct val="100000"/>
              </a:lnSpc>
              <a:spcBef>
                <a:spcPts val="0"/>
              </a:spcBef>
              <a:spcAft>
                <a:spcPts val="0"/>
              </a:spcAft>
              <a:buSzPts val="3600"/>
              <a:buFont typeface="Oswald"/>
              <a:buNone/>
              <a:defRPr sz="3600">
                <a:latin typeface="Oswald"/>
                <a:ea typeface="Oswald"/>
                <a:cs typeface="Oswald"/>
                <a:sym typeface="Oswald"/>
              </a:defRPr>
            </a:lvl2pPr>
            <a:lvl3pPr lvl="2" algn="ctr" rtl="0">
              <a:lnSpc>
                <a:spcPct val="100000"/>
              </a:lnSpc>
              <a:spcBef>
                <a:spcPts val="0"/>
              </a:spcBef>
              <a:spcAft>
                <a:spcPts val="0"/>
              </a:spcAft>
              <a:buSzPts val="3600"/>
              <a:buFont typeface="Oswald"/>
              <a:buNone/>
              <a:defRPr sz="3600">
                <a:latin typeface="Oswald"/>
                <a:ea typeface="Oswald"/>
                <a:cs typeface="Oswald"/>
                <a:sym typeface="Oswald"/>
              </a:defRPr>
            </a:lvl3pPr>
            <a:lvl4pPr lvl="3" algn="ctr" rtl="0">
              <a:lnSpc>
                <a:spcPct val="100000"/>
              </a:lnSpc>
              <a:spcBef>
                <a:spcPts val="0"/>
              </a:spcBef>
              <a:spcAft>
                <a:spcPts val="0"/>
              </a:spcAft>
              <a:buSzPts val="3600"/>
              <a:buFont typeface="Oswald"/>
              <a:buNone/>
              <a:defRPr sz="3600">
                <a:latin typeface="Oswald"/>
                <a:ea typeface="Oswald"/>
                <a:cs typeface="Oswald"/>
                <a:sym typeface="Oswald"/>
              </a:defRPr>
            </a:lvl4pPr>
            <a:lvl5pPr lvl="4" algn="ctr" rtl="0">
              <a:lnSpc>
                <a:spcPct val="100000"/>
              </a:lnSpc>
              <a:spcBef>
                <a:spcPts val="0"/>
              </a:spcBef>
              <a:spcAft>
                <a:spcPts val="0"/>
              </a:spcAft>
              <a:buSzPts val="3600"/>
              <a:buFont typeface="Oswald"/>
              <a:buNone/>
              <a:defRPr sz="3600">
                <a:latin typeface="Oswald"/>
                <a:ea typeface="Oswald"/>
                <a:cs typeface="Oswald"/>
                <a:sym typeface="Oswald"/>
              </a:defRPr>
            </a:lvl5pPr>
            <a:lvl6pPr lvl="5" algn="ctr" rtl="0">
              <a:lnSpc>
                <a:spcPct val="100000"/>
              </a:lnSpc>
              <a:spcBef>
                <a:spcPts val="0"/>
              </a:spcBef>
              <a:spcAft>
                <a:spcPts val="0"/>
              </a:spcAft>
              <a:buSzPts val="3600"/>
              <a:buFont typeface="Oswald"/>
              <a:buNone/>
              <a:defRPr sz="3600">
                <a:latin typeface="Oswald"/>
                <a:ea typeface="Oswald"/>
                <a:cs typeface="Oswald"/>
                <a:sym typeface="Oswald"/>
              </a:defRPr>
            </a:lvl6pPr>
            <a:lvl7pPr lvl="6" algn="ctr" rtl="0">
              <a:lnSpc>
                <a:spcPct val="100000"/>
              </a:lnSpc>
              <a:spcBef>
                <a:spcPts val="0"/>
              </a:spcBef>
              <a:spcAft>
                <a:spcPts val="0"/>
              </a:spcAft>
              <a:buSzPts val="3600"/>
              <a:buFont typeface="Oswald"/>
              <a:buNone/>
              <a:defRPr sz="3600">
                <a:latin typeface="Oswald"/>
                <a:ea typeface="Oswald"/>
                <a:cs typeface="Oswald"/>
                <a:sym typeface="Oswald"/>
              </a:defRPr>
            </a:lvl7pPr>
            <a:lvl8pPr lvl="7" algn="ctr" rtl="0">
              <a:lnSpc>
                <a:spcPct val="100000"/>
              </a:lnSpc>
              <a:spcBef>
                <a:spcPts val="0"/>
              </a:spcBef>
              <a:spcAft>
                <a:spcPts val="0"/>
              </a:spcAft>
              <a:buSzPts val="3600"/>
              <a:buFont typeface="Oswald"/>
              <a:buNone/>
              <a:defRPr sz="3600">
                <a:latin typeface="Oswald"/>
                <a:ea typeface="Oswald"/>
                <a:cs typeface="Oswald"/>
                <a:sym typeface="Oswald"/>
              </a:defRPr>
            </a:lvl8pPr>
            <a:lvl9pPr lvl="8" algn="ctr" rtl="0">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Shape 5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rtl="0">
              <a:spcBef>
                <a:spcPts val="0"/>
              </a:spcBef>
              <a:spcAft>
                <a:spcPts val="0"/>
              </a:spcAft>
              <a:buSzPts val="12000"/>
              <a:buNone/>
              <a:defRPr sz="12000"/>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54" name="Shape 5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Clr>
                <a:schemeClr val="lt1"/>
              </a:buClr>
              <a:buSzPts val="3600"/>
              <a:buNone/>
              <a:defRPr sz="3600">
                <a:solidFill>
                  <a:schemeClr val="lt1"/>
                </a:solidFill>
              </a:defRPr>
            </a:lvl2pPr>
            <a:lvl3pPr lvl="2" algn="ctr" rtl="0">
              <a:spcBef>
                <a:spcPts val="0"/>
              </a:spcBef>
              <a:spcAft>
                <a:spcPts val="0"/>
              </a:spcAft>
              <a:buClr>
                <a:schemeClr val="lt1"/>
              </a:buClr>
              <a:buSzPts val="3600"/>
              <a:buNone/>
              <a:defRPr sz="3600">
                <a:solidFill>
                  <a:schemeClr val="lt1"/>
                </a:solidFill>
              </a:defRPr>
            </a:lvl3pPr>
            <a:lvl4pPr lvl="3" algn="ctr" rtl="0">
              <a:spcBef>
                <a:spcPts val="0"/>
              </a:spcBef>
              <a:spcAft>
                <a:spcPts val="0"/>
              </a:spcAft>
              <a:buClr>
                <a:schemeClr val="lt1"/>
              </a:buClr>
              <a:buSzPts val="3600"/>
              <a:buNone/>
              <a:defRPr sz="3600">
                <a:solidFill>
                  <a:schemeClr val="lt1"/>
                </a:solidFill>
              </a:defRPr>
            </a:lvl4pPr>
            <a:lvl5pPr lvl="4" algn="ctr" rtl="0">
              <a:spcBef>
                <a:spcPts val="0"/>
              </a:spcBef>
              <a:spcAft>
                <a:spcPts val="0"/>
              </a:spcAft>
              <a:buClr>
                <a:schemeClr val="lt1"/>
              </a:buClr>
              <a:buSzPts val="3600"/>
              <a:buNone/>
              <a:defRPr sz="3600">
                <a:solidFill>
                  <a:schemeClr val="lt1"/>
                </a:solidFill>
              </a:defRPr>
            </a:lvl5pPr>
            <a:lvl6pPr lvl="5" algn="ctr" rtl="0">
              <a:spcBef>
                <a:spcPts val="0"/>
              </a:spcBef>
              <a:spcAft>
                <a:spcPts val="0"/>
              </a:spcAft>
              <a:buClr>
                <a:schemeClr val="lt1"/>
              </a:buClr>
              <a:buSzPts val="3600"/>
              <a:buNone/>
              <a:defRPr sz="3600">
                <a:solidFill>
                  <a:schemeClr val="lt1"/>
                </a:solidFill>
              </a:defRPr>
            </a:lvl6pPr>
            <a:lvl7pPr lvl="6" algn="ctr" rtl="0">
              <a:spcBef>
                <a:spcPts val="0"/>
              </a:spcBef>
              <a:spcAft>
                <a:spcPts val="0"/>
              </a:spcAft>
              <a:buClr>
                <a:schemeClr val="lt1"/>
              </a:buClr>
              <a:buSzPts val="3600"/>
              <a:buNone/>
              <a:defRPr sz="3600">
                <a:solidFill>
                  <a:schemeClr val="lt1"/>
                </a:solidFill>
              </a:defRPr>
            </a:lvl7pPr>
            <a:lvl8pPr lvl="7" algn="ctr" rtl="0">
              <a:spcBef>
                <a:spcPts val="0"/>
              </a:spcBef>
              <a:spcAft>
                <a:spcPts val="0"/>
              </a:spcAft>
              <a:buClr>
                <a:schemeClr val="lt1"/>
              </a:buClr>
              <a:buSzPts val="3600"/>
              <a:buNone/>
              <a:defRPr sz="3600">
                <a:solidFill>
                  <a:schemeClr val="lt1"/>
                </a:solidFill>
              </a:defRPr>
            </a:lvl8pPr>
            <a:lvl9pPr lvl="8" algn="ctr" rtl="0">
              <a:spcBef>
                <a:spcPts val="0"/>
              </a:spcBef>
              <a:spcAft>
                <a:spcPts val="0"/>
              </a:spcAft>
              <a:buClr>
                <a:schemeClr val="lt1"/>
              </a:buClr>
              <a:buSzPts val="3600"/>
              <a:buNone/>
              <a:defRPr sz="3600">
                <a:solidFill>
                  <a:schemeClr val="lt1"/>
                </a:solidFill>
              </a:defRPr>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Shape 2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Shape 2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7" name="Shape 27"/>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8" name="Shape 28"/>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Shape 35"/>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6" name="Shape 36"/>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3" name="Shape 43"/>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Shape 44"/>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lstStyle>
            <a:lvl1pPr lvl="0" algn="ctr" rtl="0">
              <a:spcBef>
                <a:spcPts val="0"/>
              </a:spcBef>
              <a:spcAft>
                <a:spcPts val="0"/>
              </a:spcAft>
              <a:buClr>
                <a:schemeClr val="lt1"/>
              </a:buClr>
              <a:buSzPts val="4600"/>
              <a:buNone/>
              <a:defRPr sz="4600">
                <a:solidFill>
                  <a:schemeClr val="lt1"/>
                </a:solidFill>
              </a:defRPr>
            </a:lvl1pPr>
            <a:lvl2pPr lvl="1" algn="ctr" rtl="0">
              <a:spcBef>
                <a:spcPts val="0"/>
              </a:spcBef>
              <a:spcAft>
                <a:spcPts val="0"/>
              </a:spcAft>
              <a:buClr>
                <a:schemeClr val="lt1"/>
              </a:buClr>
              <a:buSzPts val="4600"/>
              <a:buNone/>
              <a:defRPr sz="4600">
                <a:solidFill>
                  <a:schemeClr val="lt1"/>
                </a:solidFill>
              </a:defRPr>
            </a:lvl2pPr>
            <a:lvl3pPr lvl="2" algn="ctr" rtl="0">
              <a:spcBef>
                <a:spcPts val="0"/>
              </a:spcBef>
              <a:spcAft>
                <a:spcPts val="0"/>
              </a:spcAft>
              <a:buClr>
                <a:schemeClr val="lt1"/>
              </a:buClr>
              <a:buSzPts val="4600"/>
              <a:buNone/>
              <a:defRPr sz="4600">
                <a:solidFill>
                  <a:schemeClr val="lt1"/>
                </a:solidFill>
              </a:defRPr>
            </a:lvl3pPr>
            <a:lvl4pPr lvl="3" algn="ctr" rtl="0">
              <a:spcBef>
                <a:spcPts val="0"/>
              </a:spcBef>
              <a:spcAft>
                <a:spcPts val="0"/>
              </a:spcAft>
              <a:buClr>
                <a:schemeClr val="lt1"/>
              </a:buClr>
              <a:buSzPts val="4600"/>
              <a:buNone/>
              <a:defRPr sz="4600">
                <a:solidFill>
                  <a:schemeClr val="lt1"/>
                </a:solidFill>
              </a:defRPr>
            </a:lvl4pPr>
            <a:lvl5pPr lvl="4" algn="ctr" rtl="0">
              <a:spcBef>
                <a:spcPts val="0"/>
              </a:spcBef>
              <a:spcAft>
                <a:spcPts val="0"/>
              </a:spcAft>
              <a:buClr>
                <a:schemeClr val="lt1"/>
              </a:buClr>
              <a:buSzPts val="4600"/>
              <a:buNone/>
              <a:defRPr sz="4600">
                <a:solidFill>
                  <a:schemeClr val="lt1"/>
                </a:solidFill>
              </a:defRPr>
            </a:lvl5pPr>
            <a:lvl6pPr lvl="5" algn="ctr" rtl="0">
              <a:spcBef>
                <a:spcPts val="0"/>
              </a:spcBef>
              <a:spcAft>
                <a:spcPts val="0"/>
              </a:spcAft>
              <a:buClr>
                <a:schemeClr val="lt1"/>
              </a:buClr>
              <a:buSzPts val="4600"/>
              <a:buNone/>
              <a:defRPr sz="4600">
                <a:solidFill>
                  <a:schemeClr val="lt1"/>
                </a:solidFill>
              </a:defRPr>
            </a:lvl6pPr>
            <a:lvl7pPr lvl="6" algn="ctr" rtl="0">
              <a:spcBef>
                <a:spcPts val="0"/>
              </a:spcBef>
              <a:spcAft>
                <a:spcPts val="0"/>
              </a:spcAft>
              <a:buClr>
                <a:schemeClr val="lt1"/>
              </a:buClr>
              <a:buSzPts val="4600"/>
              <a:buNone/>
              <a:defRPr sz="4600">
                <a:solidFill>
                  <a:schemeClr val="lt1"/>
                </a:solidFill>
              </a:defRPr>
            </a:lvl7pPr>
            <a:lvl8pPr lvl="7" algn="ctr" rtl="0">
              <a:spcBef>
                <a:spcPts val="0"/>
              </a:spcBef>
              <a:spcAft>
                <a:spcPts val="0"/>
              </a:spcAft>
              <a:buClr>
                <a:schemeClr val="lt1"/>
              </a:buClr>
              <a:buSzPts val="4600"/>
              <a:buNone/>
              <a:defRPr sz="4600">
                <a:solidFill>
                  <a:schemeClr val="lt1"/>
                </a:solidFill>
              </a:defRPr>
            </a:lvl8pPr>
            <a:lvl9pPr lvl="8" algn="ctr" rtl="0">
              <a:spcBef>
                <a:spcPts val="0"/>
              </a:spcBef>
              <a:spcAft>
                <a:spcPts val="0"/>
              </a:spcAft>
              <a:buClr>
                <a:schemeClr val="lt1"/>
              </a:buClr>
              <a:buSzPts val="4600"/>
              <a:buNone/>
              <a:defRPr sz="4600">
                <a:solidFill>
                  <a:schemeClr val="lt1"/>
                </a:solidFill>
              </a:defRPr>
            </a:lvl9pPr>
          </a:lstStyle>
          <a:p>
            <a:endParaRPr/>
          </a:p>
        </p:txBody>
      </p:sp>
      <p:sp>
        <p:nvSpPr>
          <p:cNvPr id="45" name="Shape 45"/>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Clr>
                <a:schemeClr val="lt1"/>
              </a:buClr>
              <a:buSzPts val="1900"/>
              <a:buNone/>
              <a:defRPr sz="1900">
                <a:solidFill>
                  <a:schemeClr val="lt1"/>
                </a:solidFill>
              </a:defRPr>
            </a:lvl1pPr>
            <a:lvl2pPr lvl="1" algn="ctr" rtl="0">
              <a:lnSpc>
                <a:spcPct val="100000"/>
              </a:lnSpc>
              <a:spcBef>
                <a:spcPts val="0"/>
              </a:spcBef>
              <a:spcAft>
                <a:spcPts val="0"/>
              </a:spcAft>
              <a:buClr>
                <a:schemeClr val="lt1"/>
              </a:buClr>
              <a:buSzPts val="1900"/>
              <a:buNone/>
              <a:defRPr sz="1900">
                <a:solidFill>
                  <a:schemeClr val="lt1"/>
                </a:solidFill>
              </a:defRPr>
            </a:lvl2pPr>
            <a:lvl3pPr lvl="2" algn="ctr" rtl="0">
              <a:lnSpc>
                <a:spcPct val="100000"/>
              </a:lnSpc>
              <a:spcBef>
                <a:spcPts val="0"/>
              </a:spcBef>
              <a:spcAft>
                <a:spcPts val="0"/>
              </a:spcAft>
              <a:buClr>
                <a:schemeClr val="lt1"/>
              </a:buClr>
              <a:buSzPts val="1900"/>
              <a:buNone/>
              <a:defRPr sz="1900">
                <a:solidFill>
                  <a:schemeClr val="lt1"/>
                </a:solidFill>
              </a:defRPr>
            </a:lvl3pPr>
            <a:lvl4pPr lvl="3" algn="ctr" rtl="0">
              <a:lnSpc>
                <a:spcPct val="100000"/>
              </a:lnSpc>
              <a:spcBef>
                <a:spcPts val="0"/>
              </a:spcBef>
              <a:spcAft>
                <a:spcPts val="0"/>
              </a:spcAft>
              <a:buClr>
                <a:schemeClr val="lt1"/>
              </a:buClr>
              <a:buSzPts val="1900"/>
              <a:buNone/>
              <a:defRPr sz="1900">
                <a:solidFill>
                  <a:schemeClr val="lt1"/>
                </a:solidFill>
              </a:defRPr>
            </a:lvl4pPr>
            <a:lvl5pPr lvl="4" algn="ctr" rtl="0">
              <a:lnSpc>
                <a:spcPct val="100000"/>
              </a:lnSpc>
              <a:spcBef>
                <a:spcPts val="0"/>
              </a:spcBef>
              <a:spcAft>
                <a:spcPts val="0"/>
              </a:spcAft>
              <a:buClr>
                <a:schemeClr val="lt1"/>
              </a:buClr>
              <a:buSzPts val="1900"/>
              <a:buNone/>
              <a:defRPr sz="1900">
                <a:solidFill>
                  <a:schemeClr val="lt1"/>
                </a:solidFill>
              </a:defRPr>
            </a:lvl5pPr>
            <a:lvl6pPr lvl="5" algn="ctr" rtl="0">
              <a:lnSpc>
                <a:spcPct val="100000"/>
              </a:lnSpc>
              <a:spcBef>
                <a:spcPts val="0"/>
              </a:spcBef>
              <a:spcAft>
                <a:spcPts val="0"/>
              </a:spcAft>
              <a:buClr>
                <a:schemeClr val="lt1"/>
              </a:buClr>
              <a:buSzPts val="1900"/>
              <a:buNone/>
              <a:defRPr sz="1900">
                <a:solidFill>
                  <a:schemeClr val="lt1"/>
                </a:solidFill>
              </a:defRPr>
            </a:lvl6pPr>
            <a:lvl7pPr lvl="6" algn="ctr" rtl="0">
              <a:lnSpc>
                <a:spcPct val="100000"/>
              </a:lnSpc>
              <a:spcBef>
                <a:spcPts val="0"/>
              </a:spcBef>
              <a:spcAft>
                <a:spcPts val="0"/>
              </a:spcAft>
              <a:buClr>
                <a:schemeClr val="lt1"/>
              </a:buClr>
              <a:buSzPts val="1900"/>
              <a:buNone/>
              <a:defRPr sz="1900">
                <a:solidFill>
                  <a:schemeClr val="lt1"/>
                </a:solidFill>
              </a:defRPr>
            </a:lvl7pPr>
            <a:lvl8pPr lvl="7" algn="ctr" rtl="0">
              <a:lnSpc>
                <a:spcPct val="100000"/>
              </a:lnSpc>
              <a:spcBef>
                <a:spcPts val="0"/>
              </a:spcBef>
              <a:spcAft>
                <a:spcPts val="0"/>
              </a:spcAft>
              <a:buClr>
                <a:schemeClr val="lt1"/>
              </a:buClr>
              <a:buSzPts val="1900"/>
              <a:buNone/>
              <a:defRPr sz="1900">
                <a:solidFill>
                  <a:schemeClr val="lt1"/>
                </a:solidFill>
              </a:defRPr>
            </a:lvl8pPr>
            <a:lvl9pPr lvl="8" algn="ctr" rtl="0">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lstStyle>
            <a:lvl1pPr lvl="0"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rt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rtl="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rtl="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Source Code Pro"/>
                <a:ea typeface="Source Code Pro"/>
                <a:cs typeface="Source Code Pro"/>
                <a:sym typeface="Source Code Pro"/>
              </a:defRPr>
            </a:lvl1pPr>
            <a:lvl2pPr lvl="1" algn="r" rtl="0">
              <a:buNone/>
              <a:defRPr sz="1000">
                <a:solidFill>
                  <a:schemeClr val="dk2"/>
                </a:solidFill>
                <a:latin typeface="Source Code Pro"/>
                <a:ea typeface="Source Code Pro"/>
                <a:cs typeface="Source Code Pro"/>
                <a:sym typeface="Source Code Pro"/>
              </a:defRPr>
            </a:lvl2pPr>
            <a:lvl3pPr lvl="2" algn="r" rtl="0">
              <a:buNone/>
              <a:defRPr sz="1000">
                <a:solidFill>
                  <a:schemeClr val="dk2"/>
                </a:solidFill>
                <a:latin typeface="Source Code Pro"/>
                <a:ea typeface="Source Code Pro"/>
                <a:cs typeface="Source Code Pro"/>
                <a:sym typeface="Source Code Pro"/>
              </a:defRPr>
            </a:lvl3pPr>
            <a:lvl4pPr lvl="3" algn="r" rtl="0">
              <a:buNone/>
              <a:defRPr sz="1000">
                <a:solidFill>
                  <a:schemeClr val="dk2"/>
                </a:solidFill>
                <a:latin typeface="Source Code Pro"/>
                <a:ea typeface="Source Code Pro"/>
                <a:cs typeface="Source Code Pro"/>
                <a:sym typeface="Source Code Pro"/>
              </a:defRPr>
            </a:lvl4pPr>
            <a:lvl5pPr lvl="4" algn="r" rtl="0">
              <a:buNone/>
              <a:defRPr sz="1000">
                <a:solidFill>
                  <a:schemeClr val="dk2"/>
                </a:solidFill>
                <a:latin typeface="Source Code Pro"/>
                <a:ea typeface="Source Code Pro"/>
                <a:cs typeface="Source Code Pro"/>
                <a:sym typeface="Source Code Pro"/>
              </a:defRPr>
            </a:lvl5pPr>
            <a:lvl6pPr lvl="5" algn="r" rtl="0">
              <a:buNone/>
              <a:defRPr sz="1000">
                <a:solidFill>
                  <a:schemeClr val="dk2"/>
                </a:solidFill>
                <a:latin typeface="Source Code Pro"/>
                <a:ea typeface="Source Code Pro"/>
                <a:cs typeface="Source Code Pro"/>
                <a:sym typeface="Source Code Pro"/>
              </a:defRPr>
            </a:lvl6pPr>
            <a:lvl7pPr lvl="6" algn="r" rtl="0">
              <a:buNone/>
              <a:defRPr sz="1000">
                <a:solidFill>
                  <a:schemeClr val="dk2"/>
                </a:solidFill>
                <a:latin typeface="Source Code Pro"/>
                <a:ea typeface="Source Code Pro"/>
                <a:cs typeface="Source Code Pro"/>
                <a:sym typeface="Source Code Pro"/>
              </a:defRPr>
            </a:lvl7pPr>
            <a:lvl8pPr lvl="7" algn="r" rtl="0">
              <a:buNone/>
              <a:defRPr sz="1000">
                <a:solidFill>
                  <a:schemeClr val="dk2"/>
                </a:solidFill>
                <a:latin typeface="Source Code Pro"/>
                <a:ea typeface="Source Code Pro"/>
                <a:cs typeface="Source Code Pro"/>
                <a:sym typeface="Source Code Pro"/>
              </a:defRPr>
            </a:lvl8pPr>
            <a:lvl9pPr lvl="8" algn="r" rtl="0">
              <a:buNone/>
              <a:defRPr sz="1000">
                <a:solidFill>
                  <a:schemeClr val="dk2"/>
                </a:solidFill>
                <a:latin typeface="Source Code Pro"/>
                <a:ea typeface="Source Code Pro"/>
                <a:cs typeface="Source Code Pro"/>
                <a:sym typeface="Source Code Pro"/>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2018 State of Ebooks</a:t>
            </a:r>
            <a:endParaRPr/>
          </a:p>
        </p:txBody>
      </p:sp>
      <p:sp>
        <p:nvSpPr>
          <p:cNvPr id="63" name="Shape 63"/>
          <p:cNvSpPr txBox="1">
            <a:spLocks noGrp="1"/>
          </p:cNvSpPr>
          <p:nvPr>
            <p:ph type="subTitle" idx="1"/>
          </p:nvPr>
        </p:nvSpPr>
        <p:spPr>
          <a:xfrm>
            <a:off x="311700" y="4154475"/>
            <a:ext cx="8520600" cy="792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GB"/>
              <a:t>BC Libraries Coop						Friday, June 22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3 Things</a:t>
            </a:r>
            <a:endParaRPr/>
          </a:p>
        </p:txBody>
      </p:sp>
      <p:sp>
        <p:nvSpPr>
          <p:cNvPr id="69" name="Shape 69"/>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SzPts val="3000"/>
              <a:buFont typeface="Calibri"/>
              <a:buChar char="●"/>
            </a:pPr>
            <a:r>
              <a:rPr lang="en-GB" sz="3000">
                <a:latin typeface="Calibri"/>
                <a:ea typeface="Calibri"/>
                <a:cs typeface="Calibri"/>
                <a:sym typeface="Calibri"/>
              </a:rPr>
              <a:t>Insights from BC libraries and collections</a:t>
            </a:r>
            <a:endParaRPr sz="3000">
              <a:latin typeface="Calibri"/>
              <a:ea typeface="Calibri"/>
              <a:cs typeface="Calibri"/>
              <a:sym typeface="Calibri"/>
            </a:endParaRPr>
          </a:p>
          <a:p>
            <a:pPr marL="457200" lvl="0" indent="-419100" rtl="0">
              <a:spcBef>
                <a:spcPts val="0"/>
              </a:spcBef>
              <a:spcAft>
                <a:spcPts val="0"/>
              </a:spcAft>
              <a:buSzPts val="3000"/>
              <a:buFont typeface="Calibri"/>
              <a:buChar char="●"/>
            </a:pPr>
            <a:r>
              <a:rPr lang="en-GB" sz="3000">
                <a:latin typeface="Calibri"/>
                <a:ea typeface="Calibri"/>
                <a:cs typeface="Calibri"/>
                <a:sym typeface="Calibri"/>
              </a:rPr>
              <a:t>The Ebook Reader</a:t>
            </a:r>
            <a:endParaRPr sz="3000">
              <a:latin typeface="Calibri"/>
              <a:ea typeface="Calibri"/>
              <a:cs typeface="Calibri"/>
              <a:sym typeface="Calibri"/>
            </a:endParaRPr>
          </a:p>
          <a:p>
            <a:pPr marL="457200" lvl="0" indent="-419100">
              <a:spcBef>
                <a:spcPts val="0"/>
              </a:spcBef>
              <a:spcAft>
                <a:spcPts val="0"/>
              </a:spcAft>
              <a:buSzPts val="3000"/>
              <a:buFont typeface="Calibri"/>
              <a:buChar char="●"/>
            </a:pPr>
            <a:r>
              <a:rPr lang="en-GB" sz="3000">
                <a:latin typeface="Calibri"/>
                <a:ea typeface="Calibri"/>
                <a:cs typeface="Calibri"/>
                <a:sym typeface="Calibri"/>
              </a:rPr>
              <a:t>Audiobooks Ascendant</a:t>
            </a:r>
            <a:endParaRPr sz="3000">
              <a:latin typeface="Calibri"/>
              <a:ea typeface="Calibri"/>
              <a:cs typeface="Calibri"/>
              <a:sym typeface="Calibri"/>
            </a:endParaRPr>
          </a:p>
        </p:txBody>
      </p:sp>
      <p:cxnSp>
        <p:nvCxnSpPr>
          <p:cNvPr id="70" name="Shape 70"/>
          <p:cNvCxnSpPr/>
          <p:nvPr/>
        </p:nvCxnSpPr>
        <p:spPr>
          <a:xfrm>
            <a:off x="373575" y="1277800"/>
            <a:ext cx="802800" cy="0"/>
          </a:xfrm>
          <a:prstGeom prst="straightConnector1">
            <a:avLst/>
          </a:prstGeom>
          <a:noFill/>
          <a:ln w="28575" cap="flat" cmpd="sng">
            <a:solidFill>
              <a:schemeClr val="dk1"/>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2016 Provincial Statistics Insights</a:t>
            </a:r>
            <a:endParaRPr/>
          </a:p>
        </p:txBody>
      </p:sp>
      <p:pic>
        <p:nvPicPr>
          <p:cNvPr id="76" name="Shape 76"/>
          <p:cNvPicPr preferRelativeResize="0"/>
          <p:nvPr/>
        </p:nvPicPr>
        <p:blipFill>
          <a:blip r:embed="rId3">
            <a:alphaModFix/>
          </a:blip>
          <a:stretch>
            <a:fillRect/>
          </a:stretch>
        </p:blipFill>
        <p:spPr>
          <a:xfrm>
            <a:off x="6921975" y="1307950"/>
            <a:ext cx="1589000" cy="1589000"/>
          </a:xfrm>
          <a:prstGeom prst="rect">
            <a:avLst/>
          </a:prstGeom>
          <a:noFill/>
          <a:ln>
            <a:noFill/>
          </a:ln>
        </p:spPr>
      </p:pic>
      <p:pic>
        <p:nvPicPr>
          <p:cNvPr id="77" name="Shape 77"/>
          <p:cNvPicPr preferRelativeResize="0"/>
          <p:nvPr/>
        </p:nvPicPr>
        <p:blipFill>
          <a:blip r:embed="rId4">
            <a:alphaModFix/>
          </a:blip>
          <a:stretch>
            <a:fillRect/>
          </a:stretch>
        </p:blipFill>
        <p:spPr>
          <a:xfrm>
            <a:off x="4238800" y="3337625"/>
            <a:ext cx="1589000" cy="1589000"/>
          </a:xfrm>
          <a:prstGeom prst="rect">
            <a:avLst/>
          </a:prstGeom>
          <a:noFill/>
          <a:ln>
            <a:noFill/>
          </a:ln>
        </p:spPr>
      </p:pic>
      <p:pic>
        <p:nvPicPr>
          <p:cNvPr id="78" name="Shape 78"/>
          <p:cNvPicPr preferRelativeResize="0"/>
          <p:nvPr/>
        </p:nvPicPr>
        <p:blipFill>
          <a:blip r:embed="rId5">
            <a:alphaModFix/>
          </a:blip>
          <a:stretch>
            <a:fillRect/>
          </a:stretch>
        </p:blipFill>
        <p:spPr>
          <a:xfrm>
            <a:off x="187000" y="1500198"/>
            <a:ext cx="1830425" cy="1830400"/>
          </a:xfrm>
          <a:prstGeom prst="rect">
            <a:avLst/>
          </a:prstGeom>
          <a:noFill/>
          <a:ln>
            <a:noFill/>
          </a:ln>
        </p:spPr>
      </p:pic>
      <p:sp>
        <p:nvSpPr>
          <p:cNvPr id="79" name="Shape 79"/>
          <p:cNvSpPr txBox="1"/>
          <p:nvPr/>
        </p:nvSpPr>
        <p:spPr>
          <a:xfrm>
            <a:off x="1833675" y="1815300"/>
            <a:ext cx="2260500" cy="1107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sz="1800"/>
              <a:t>40% of libraries circulated 1 ebook or more per capita</a:t>
            </a:r>
            <a:endParaRPr sz="1800"/>
          </a:p>
        </p:txBody>
      </p:sp>
      <p:sp>
        <p:nvSpPr>
          <p:cNvPr id="80" name="Shape 80"/>
          <p:cNvSpPr/>
          <p:nvPr/>
        </p:nvSpPr>
        <p:spPr>
          <a:xfrm>
            <a:off x="6123775" y="1508450"/>
            <a:ext cx="636600" cy="1188000"/>
          </a:xfrm>
          <a:prstGeom prst="upArrow">
            <a:avLst>
              <a:gd name="adj1" fmla="val 50000"/>
              <a:gd name="adj2" fmla="val 50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txBox="1"/>
          <p:nvPr/>
        </p:nvSpPr>
        <p:spPr>
          <a:xfrm>
            <a:off x="6469775" y="2973150"/>
            <a:ext cx="2041200" cy="14301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a:t>89% of libraries saw a positive increase in circulation over 2015 </a:t>
            </a:r>
            <a:endParaRPr/>
          </a:p>
          <a:p>
            <a:pPr marL="0" lvl="0" indent="0">
              <a:spcBef>
                <a:spcPts val="0"/>
              </a:spcBef>
              <a:spcAft>
                <a:spcPts val="0"/>
              </a:spcAft>
              <a:buNone/>
            </a:pPr>
            <a:endParaRPr/>
          </a:p>
          <a:p>
            <a:pPr marL="0" lvl="0" indent="0">
              <a:spcBef>
                <a:spcPts val="0"/>
              </a:spcBef>
              <a:spcAft>
                <a:spcPts val="0"/>
              </a:spcAft>
              <a:buNone/>
            </a:pPr>
            <a:r>
              <a:rPr lang="en-GB"/>
              <a:t>50% saw a 30% increase or higher</a:t>
            </a:r>
            <a:endParaRPr/>
          </a:p>
        </p:txBody>
      </p:sp>
      <p:sp>
        <p:nvSpPr>
          <p:cNvPr id="82" name="Shape 82"/>
          <p:cNvSpPr txBox="1"/>
          <p:nvPr/>
        </p:nvSpPr>
        <p:spPr>
          <a:xfrm>
            <a:off x="2413275" y="3468975"/>
            <a:ext cx="1680900" cy="1107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GB" sz="1600"/>
              <a:t>Collection sizes shrank last year by an average of -14%</a:t>
            </a:r>
            <a:endParaRPr sz="1600"/>
          </a:p>
        </p:txBody>
      </p:sp>
      <p:cxnSp>
        <p:nvCxnSpPr>
          <p:cNvPr id="83" name="Shape 83"/>
          <p:cNvCxnSpPr/>
          <p:nvPr/>
        </p:nvCxnSpPr>
        <p:spPr>
          <a:xfrm>
            <a:off x="373575" y="1277800"/>
            <a:ext cx="802800" cy="0"/>
          </a:xfrm>
          <a:prstGeom prst="straightConnector1">
            <a:avLst/>
          </a:prstGeom>
          <a:noFill/>
          <a:ln w="28575" cap="flat" cmpd="sng">
            <a:solidFill>
              <a:schemeClr val="dk1"/>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Library2go Insights</a:t>
            </a:r>
            <a:endParaRPr/>
          </a:p>
        </p:txBody>
      </p:sp>
      <p:pic>
        <p:nvPicPr>
          <p:cNvPr id="89" name="Shape 89" title="Chart"/>
          <p:cNvPicPr preferRelativeResize="0"/>
          <p:nvPr/>
        </p:nvPicPr>
        <p:blipFill>
          <a:blip r:embed="rId3">
            <a:alphaModFix/>
          </a:blip>
          <a:stretch>
            <a:fillRect/>
          </a:stretch>
        </p:blipFill>
        <p:spPr>
          <a:xfrm>
            <a:off x="4572000" y="1598225"/>
            <a:ext cx="4527600" cy="2795038"/>
          </a:xfrm>
          <a:prstGeom prst="rect">
            <a:avLst/>
          </a:prstGeom>
          <a:noFill/>
          <a:ln>
            <a:noFill/>
          </a:ln>
        </p:spPr>
      </p:pic>
      <p:pic>
        <p:nvPicPr>
          <p:cNvPr id="90" name="Shape 90" title="Chart"/>
          <p:cNvPicPr preferRelativeResize="0"/>
          <p:nvPr/>
        </p:nvPicPr>
        <p:blipFill>
          <a:blip r:embed="rId4">
            <a:alphaModFix/>
          </a:blip>
          <a:stretch>
            <a:fillRect/>
          </a:stretch>
        </p:blipFill>
        <p:spPr>
          <a:xfrm>
            <a:off x="198425" y="1598225"/>
            <a:ext cx="4267200" cy="2634285"/>
          </a:xfrm>
          <a:prstGeom prst="rect">
            <a:avLst/>
          </a:prstGeom>
          <a:noFill/>
          <a:ln>
            <a:noFill/>
          </a:ln>
        </p:spPr>
      </p:pic>
      <p:sp>
        <p:nvSpPr>
          <p:cNvPr id="91" name="Shape 91"/>
          <p:cNvSpPr/>
          <p:nvPr/>
        </p:nvSpPr>
        <p:spPr>
          <a:xfrm>
            <a:off x="4890350" y="2068900"/>
            <a:ext cx="218646" cy="356724"/>
          </a:xfrm>
          <a:prstGeom prst="lightningBol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486075" y="1896300"/>
            <a:ext cx="218646" cy="255960"/>
          </a:xfrm>
          <a:prstGeom prst="lightningBol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93" name="Shape 93"/>
          <p:cNvCxnSpPr/>
          <p:nvPr/>
        </p:nvCxnSpPr>
        <p:spPr>
          <a:xfrm>
            <a:off x="373575" y="1277800"/>
            <a:ext cx="802800" cy="0"/>
          </a:xfrm>
          <a:prstGeom prst="straightConnector1">
            <a:avLst/>
          </a:prstGeom>
          <a:noFill/>
          <a:ln w="28575" cap="flat" cmpd="sng">
            <a:solidFill>
              <a:schemeClr val="dk1"/>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2017 Stats from Local Libraries</a:t>
            </a:r>
            <a:endParaRPr/>
          </a:p>
        </p:txBody>
      </p:sp>
      <p:sp>
        <p:nvSpPr>
          <p:cNvPr id="99" name="Shape 99"/>
          <p:cNvSpPr txBox="1">
            <a:spLocks noGrp="1"/>
          </p:cNvSpPr>
          <p:nvPr>
            <p:ph type="body" idx="1"/>
          </p:nvPr>
        </p:nvSpPr>
        <p:spPr>
          <a:xfrm>
            <a:off x="311700" y="1468825"/>
            <a:ext cx="8453100" cy="3099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a:t>				</a:t>
            </a:r>
            <a:r>
              <a:rPr lang="en-GB" sz="1500"/>
              <a:t>	</a:t>
            </a:r>
            <a:r>
              <a:rPr lang="en-GB" sz="1500" b="1">
                <a:latin typeface="Arial"/>
                <a:ea typeface="Arial"/>
                <a:cs typeface="Arial"/>
                <a:sym typeface="Arial"/>
              </a:rPr>
              <a:t>Ebooks					Downloadable Audiobooks</a:t>
            </a:r>
            <a:endParaRPr sz="1500" b="1">
              <a:latin typeface="Arial"/>
              <a:ea typeface="Arial"/>
              <a:cs typeface="Arial"/>
              <a:sym typeface="Arial"/>
            </a:endParaRPr>
          </a:p>
          <a:p>
            <a:pPr marL="457200" lvl="0" indent="-323850" rtl="0">
              <a:spcBef>
                <a:spcPts val="1600"/>
              </a:spcBef>
              <a:spcAft>
                <a:spcPts val="0"/>
              </a:spcAft>
              <a:buSzPts val="1500"/>
              <a:buFont typeface="Arial"/>
              <a:buChar char="●"/>
            </a:pPr>
            <a:r>
              <a:rPr lang="en-GB" sz="1500" b="1">
                <a:latin typeface="Arial"/>
                <a:ea typeface="Arial"/>
                <a:cs typeface="Arial"/>
                <a:sym typeface="Arial"/>
              </a:rPr>
              <a:t>VIRL</a:t>
            </a:r>
            <a:r>
              <a:rPr lang="en-GB" sz="1500">
                <a:latin typeface="Arial"/>
                <a:ea typeface="Arial"/>
                <a:cs typeface="Arial"/>
                <a:sym typeface="Arial"/>
              </a:rPr>
              <a:t>				+ 24%			|				+ 28%</a:t>
            </a:r>
            <a:endParaRPr sz="1500">
              <a:latin typeface="Arial"/>
              <a:ea typeface="Arial"/>
              <a:cs typeface="Arial"/>
              <a:sym typeface="Arial"/>
            </a:endParaRPr>
          </a:p>
          <a:p>
            <a:pPr marL="457200" lvl="0" indent="-323850" rtl="0">
              <a:spcBef>
                <a:spcPts val="0"/>
              </a:spcBef>
              <a:spcAft>
                <a:spcPts val="0"/>
              </a:spcAft>
              <a:buSzPts val="1500"/>
              <a:buFont typeface="Arial"/>
              <a:buChar char="●"/>
            </a:pPr>
            <a:r>
              <a:rPr lang="en-GB" sz="1500" b="1">
                <a:latin typeface="Arial"/>
                <a:ea typeface="Arial"/>
                <a:cs typeface="Arial"/>
                <a:sym typeface="Arial"/>
              </a:rPr>
              <a:t>NVCL			</a:t>
            </a:r>
            <a:r>
              <a:rPr lang="en-GB" sz="1500">
                <a:latin typeface="Arial"/>
                <a:ea typeface="Arial"/>
                <a:cs typeface="Arial"/>
                <a:sym typeface="Arial"/>
              </a:rPr>
              <a:t>+ 18%			|				+ 100%</a:t>
            </a:r>
            <a:endParaRPr sz="1500" b="1">
              <a:latin typeface="Arial"/>
              <a:ea typeface="Arial"/>
              <a:cs typeface="Arial"/>
              <a:sym typeface="Arial"/>
            </a:endParaRPr>
          </a:p>
          <a:p>
            <a:pPr marL="457200" lvl="0" indent="-323850" rtl="0">
              <a:spcBef>
                <a:spcPts val="0"/>
              </a:spcBef>
              <a:spcAft>
                <a:spcPts val="0"/>
              </a:spcAft>
              <a:buSzPts val="1500"/>
              <a:buFont typeface="Arial"/>
              <a:buChar char="●"/>
            </a:pPr>
            <a:r>
              <a:rPr lang="en-GB" sz="1500" b="1">
                <a:latin typeface="Arial"/>
                <a:ea typeface="Arial"/>
                <a:cs typeface="Arial"/>
                <a:sym typeface="Arial"/>
              </a:rPr>
              <a:t>SPL</a:t>
            </a:r>
            <a:r>
              <a:rPr lang="en-GB" sz="1500">
                <a:latin typeface="Arial"/>
                <a:ea typeface="Arial"/>
                <a:cs typeface="Arial"/>
                <a:sym typeface="Arial"/>
              </a:rPr>
              <a:t>				+ 16%			|				+ 26%</a:t>
            </a:r>
            <a:endParaRPr sz="1500">
              <a:latin typeface="Arial"/>
              <a:ea typeface="Arial"/>
              <a:cs typeface="Arial"/>
              <a:sym typeface="Arial"/>
            </a:endParaRPr>
          </a:p>
          <a:p>
            <a:pPr marL="457200" lvl="0" indent="-323850" rtl="0">
              <a:spcBef>
                <a:spcPts val="0"/>
              </a:spcBef>
              <a:spcAft>
                <a:spcPts val="0"/>
              </a:spcAft>
              <a:buSzPts val="1500"/>
              <a:buFont typeface="Arial"/>
              <a:buChar char="●"/>
            </a:pPr>
            <a:r>
              <a:rPr lang="en-GB" sz="1500" b="1">
                <a:latin typeface="Arial"/>
                <a:ea typeface="Arial"/>
                <a:cs typeface="Arial"/>
                <a:sym typeface="Arial"/>
              </a:rPr>
              <a:t>NWPL</a:t>
            </a:r>
            <a:r>
              <a:rPr lang="en-GB" sz="1500">
                <a:latin typeface="Arial"/>
                <a:ea typeface="Arial"/>
                <a:cs typeface="Arial"/>
                <a:sym typeface="Arial"/>
              </a:rPr>
              <a:t>			+ 15%			|				+ 20%</a:t>
            </a:r>
            <a:endParaRPr sz="1500">
              <a:latin typeface="Arial"/>
              <a:ea typeface="Arial"/>
              <a:cs typeface="Arial"/>
              <a:sym typeface="Arial"/>
            </a:endParaRPr>
          </a:p>
          <a:p>
            <a:pPr marL="457200" lvl="0" indent="-323850" rtl="0">
              <a:spcBef>
                <a:spcPts val="0"/>
              </a:spcBef>
              <a:spcAft>
                <a:spcPts val="0"/>
              </a:spcAft>
              <a:buSzPts val="1500"/>
              <a:buFont typeface="Arial"/>
              <a:buChar char="●"/>
            </a:pPr>
            <a:r>
              <a:rPr lang="en-GB" sz="1500" b="1">
                <a:latin typeface="Arial"/>
                <a:ea typeface="Arial"/>
                <a:cs typeface="Arial"/>
                <a:sym typeface="Arial"/>
              </a:rPr>
              <a:t>VPL	</a:t>
            </a:r>
            <a:r>
              <a:rPr lang="en-GB" sz="1500">
                <a:latin typeface="Arial"/>
                <a:ea typeface="Arial"/>
                <a:cs typeface="Arial"/>
                <a:sym typeface="Arial"/>
              </a:rPr>
              <a:t>			+ 13%			|				+ 34%</a:t>
            </a:r>
            <a:endParaRPr sz="1500" b="1">
              <a:latin typeface="Arial"/>
              <a:ea typeface="Arial"/>
              <a:cs typeface="Arial"/>
              <a:sym typeface="Arial"/>
            </a:endParaRPr>
          </a:p>
          <a:p>
            <a:pPr marL="457200" lvl="0" indent="-323850" rtl="0">
              <a:spcBef>
                <a:spcPts val="0"/>
              </a:spcBef>
              <a:spcAft>
                <a:spcPts val="0"/>
              </a:spcAft>
              <a:buSzPts val="1500"/>
              <a:buFont typeface="Arial"/>
              <a:buChar char="●"/>
            </a:pPr>
            <a:r>
              <a:rPr lang="en-GB" sz="1500" b="1">
                <a:latin typeface="Arial"/>
                <a:ea typeface="Arial"/>
                <a:cs typeface="Arial"/>
                <a:sym typeface="Arial"/>
              </a:rPr>
              <a:t>WVML</a:t>
            </a:r>
            <a:r>
              <a:rPr lang="en-GB" sz="1500">
                <a:latin typeface="Arial"/>
                <a:ea typeface="Arial"/>
                <a:cs typeface="Arial"/>
                <a:sym typeface="Arial"/>
              </a:rPr>
              <a:t>			+ 12%			|				+ 21%</a:t>
            </a:r>
            <a:endParaRPr sz="1500">
              <a:latin typeface="Arial"/>
              <a:ea typeface="Arial"/>
              <a:cs typeface="Arial"/>
              <a:sym typeface="Arial"/>
            </a:endParaRPr>
          </a:p>
          <a:p>
            <a:pPr marL="457200" lvl="0" indent="-323850" rtl="0">
              <a:spcBef>
                <a:spcPts val="0"/>
              </a:spcBef>
              <a:spcAft>
                <a:spcPts val="0"/>
              </a:spcAft>
              <a:buSzPts val="1500"/>
              <a:buFont typeface="Arial"/>
              <a:buChar char="●"/>
            </a:pPr>
            <a:r>
              <a:rPr lang="en-GB" sz="1500" b="1">
                <a:latin typeface="Arial"/>
                <a:ea typeface="Arial"/>
                <a:cs typeface="Arial"/>
                <a:sym typeface="Arial"/>
              </a:rPr>
              <a:t>GVPL</a:t>
            </a:r>
            <a:r>
              <a:rPr lang="en-GB" sz="1500">
                <a:latin typeface="Arial"/>
                <a:ea typeface="Arial"/>
                <a:cs typeface="Arial"/>
                <a:sym typeface="Arial"/>
              </a:rPr>
              <a:t>			+ 7%				|				+ 25%</a:t>
            </a:r>
            <a:endParaRPr sz="1500" b="1">
              <a:latin typeface="Arial"/>
              <a:ea typeface="Arial"/>
              <a:cs typeface="Arial"/>
              <a:sym typeface="Arial"/>
            </a:endParaRPr>
          </a:p>
          <a:p>
            <a:pPr marL="457200" lvl="0" indent="-323850">
              <a:spcBef>
                <a:spcPts val="0"/>
              </a:spcBef>
              <a:spcAft>
                <a:spcPts val="0"/>
              </a:spcAft>
              <a:buSzPts val="1500"/>
              <a:buFont typeface="Arial"/>
              <a:buChar char="●"/>
            </a:pPr>
            <a:r>
              <a:rPr lang="en-GB" sz="1500" b="1">
                <a:latin typeface="Arial"/>
                <a:ea typeface="Arial"/>
                <a:cs typeface="Arial"/>
                <a:sym typeface="Arial"/>
              </a:rPr>
              <a:t>BPL</a:t>
            </a:r>
            <a:r>
              <a:rPr lang="en-GB" sz="1500">
                <a:latin typeface="Arial"/>
                <a:ea typeface="Arial"/>
                <a:cs typeface="Arial"/>
                <a:sym typeface="Arial"/>
              </a:rPr>
              <a:t>				   0%				|				+ 14%</a:t>
            </a:r>
            <a:endParaRPr sz="1500">
              <a:latin typeface="Arial"/>
              <a:ea typeface="Arial"/>
              <a:cs typeface="Arial"/>
              <a:sym typeface="Arial"/>
            </a:endParaRPr>
          </a:p>
        </p:txBody>
      </p:sp>
      <p:cxnSp>
        <p:nvCxnSpPr>
          <p:cNvPr id="100" name="Shape 100"/>
          <p:cNvCxnSpPr/>
          <p:nvPr/>
        </p:nvCxnSpPr>
        <p:spPr>
          <a:xfrm>
            <a:off x="373575" y="1277800"/>
            <a:ext cx="802800" cy="0"/>
          </a:xfrm>
          <a:prstGeom prst="straightConnector1">
            <a:avLst/>
          </a:prstGeom>
          <a:noFill/>
          <a:ln w="28575" cap="flat" cmpd="sng">
            <a:solidFill>
              <a:schemeClr val="dk1"/>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2107050" y="1741800"/>
            <a:ext cx="4929900" cy="16599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GB"/>
              <a:t>The Ebook Reader</a:t>
            </a:r>
            <a:endParaRPr/>
          </a:p>
        </p:txBody>
      </p:sp>
      <p:sp>
        <p:nvSpPr>
          <p:cNvPr id="106" name="Shape 106"/>
          <p:cNvSpPr txBox="1"/>
          <p:nvPr/>
        </p:nvSpPr>
        <p:spPr>
          <a:xfrm>
            <a:off x="0" y="4818275"/>
            <a:ext cx="8822400" cy="242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200">
                <a:solidFill>
                  <a:srgbClr val="F3F3F3"/>
                </a:solidFill>
              </a:rPr>
              <a:t>** Data  from the 2017 Author Earnings Report and BookNet Canada research</a:t>
            </a:r>
            <a:endParaRPr sz="1200">
              <a:solidFill>
                <a:srgbClr val="F3F3F3"/>
              </a:solidFill>
            </a:endParaRPr>
          </a:p>
        </p:txBody>
      </p:sp>
      <p:sp>
        <p:nvSpPr>
          <p:cNvPr id="107" name="Shape 107"/>
          <p:cNvSpPr txBox="1"/>
          <p:nvPr/>
        </p:nvSpPr>
        <p:spPr>
          <a:xfrm>
            <a:off x="357500" y="401325"/>
            <a:ext cx="3263700" cy="1499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600">
                <a:solidFill>
                  <a:srgbClr val="FFF2CC"/>
                </a:solidFill>
              </a:rPr>
              <a:t>Is reading genre fiction:</a:t>
            </a:r>
            <a:endParaRPr sz="1600">
              <a:solidFill>
                <a:srgbClr val="FFF2CC"/>
              </a:solidFill>
            </a:endParaRPr>
          </a:p>
          <a:p>
            <a:pPr marL="457200" lvl="0" indent="-330200" rtl="0">
              <a:spcBef>
                <a:spcPts val="0"/>
              </a:spcBef>
              <a:spcAft>
                <a:spcPts val="0"/>
              </a:spcAft>
              <a:buClr>
                <a:srgbClr val="FFF2CC"/>
              </a:buClr>
              <a:buSzPts val="1600"/>
              <a:buChar char="●"/>
            </a:pPr>
            <a:r>
              <a:rPr lang="en-GB" sz="1600">
                <a:solidFill>
                  <a:srgbClr val="FFF2CC"/>
                </a:solidFill>
              </a:rPr>
              <a:t>90% of Romance sales are ebooks</a:t>
            </a:r>
            <a:endParaRPr sz="1600">
              <a:solidFill>
                <a:srgbClr val="FFF2CC"/>
              </a:solidFill>
            </a:endParaRPr>
          </a:p>
          <a:p>
            <a:pPr marL="457200" lvl="0" indent="-330200">
              <a:spcBef>
                <a:spcPts val="0"/>
              </a:spcBef>
              <a:spcAft>
                <a:spcPts val="0"/>
              </a:spcAft>
              <a:buClr>
                <a:srgbClr val="FFF2CC"/>
              </a:buClr>
              <a:buSzPts val="1600"/>
              <a:buChar char="●"/>
            </a:pPr>
            <a:r>
              <a:rPr lang="en-GB" sz="1600">
                <a:solidFill>
                  <a:srgbClr val="FFF2CC"/>
                </a:solidFill>
              </a:rPr>
              <a:t>75% of Sci-Fi/Fantasy sales are ebooks or audio</a:t>
            </a:r>
            <a:endParaRPr sz="1600">
              <a:solidFill>
                <a:srgbClr val="FFF2CC"/>
              </a:solidFill>
            </a:endParaRPr>
          </a:p>
        </p:txBody>
      </p:sp>
      <p:sp>
        <p:nvSpPr>
          <p:cNvPr id="108" name="Shape 108"/>
          <p:cNvSpPr txBox="1"/>
          <p:nvPr/>
        </p:nvSpPr>
        <p:spPr>
          <a:xfrm>
            <a:off x="5547125" y="701150"/>
            <a:ext cx="2651400" cy="1095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600">
                <a:solidFill>
                  <a:srgbClr val="D9EAD3"/>
                </a:solidFill>
              </a:rPr>
              <a:t>Buys ebooks consistently throughout the year.</a:t>
            </a:r>
            <a:endParaRPr sz="1600">
              <a:solidFill>
                <a:srgbClr val="D9EAD3"/>
              </a:solidFill>
            </a:endParaRPr>
          </a:p>
        </p:txBody>
      </p:sp>
      <p:sp>
        <p:nvSpPr>
          <p:cNvPr id="109" name="Shape 109"/>
          <p:cNvSpPr txBox="1"/>
          <p:nvPr/>
        </p:nvSpPr>
        <p:spPr>
          <a:xfrm>
            <a:off x="1055050" y="3341625"/>
            <a:ext cx="2651400" cy="761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600">
                <a:solidFill>
                  <a:srgbClr val="F4CCCC"/>
                </a:solidFill>
              </a:rPr>
              <a:t>Is reading more on their phone than before. But mostly on Tablets (35%) or E-Readers (25%)</a:t>
            </a:r>
            <a:endParaRPr sz="1600">
              <a:solidFill>
                <a:srgbClr val="F4CCCC"/>
              </a:solidFill>
            </a:endParaRPr>
          </a:p>
        </p:txBody>
      </p:sp>
      <p:sp>
        <p:nvSpPr>
          <p:cNvPr id="110" name="Shape 110"/>
          <p:cNvSpPr txBox="1"/>
          <p:nvPr/>
        </p:nvSpPr>
        <p:spPr>
          <a:xfrm>
            <a:off x="5790125" y="3030550"/>
            <a:ext cx="3090600" cy="1729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600">
                <a:solidFill>
                  <a:srgbClr val="C9DAF8"/>
                </a:solidFill>
              </a:rPr>
              <a:t>Spending money on:</a:t>
            </a:r>
            <a:endParaRPr sz="1600">
              <a:solidFill>
                <a:srgbClr val="C9DAF8"/>
              </a:solidFill>
            </a:endParaRPr>
          </a:p>
          <a:p>
            <a:pPr marL="457200" lvl="0" indent="-330200" rtl="0">
              <a:spcBef>
                <a:spcPts val="0"/>
              </a:spcBef>
              <a:spcAft>
                <a:spcPts val="0"/>
              </a:spcAft>
              <a:buClr>
                <a:srgbClr val="C9DAF8"/>
              </a:buClr>
              <a:buSzPts val="1600"/>
              <a:buAutoNum type="arabicPeriod"/>
            </a:pPr>
            <a:r>
              <a:rPr lang="en-GB" sz="1600">
                <a:solidFill>
                  <a:srgbClr val="C9DAF8"/>
                </a:solidFill>
              </a:rPr>
              <a:t>Literature &amp; Fiction</a:t>
            </a:r>
            <a:endParaRPr sz="1600">
              <a:solidFill>
                <a:srgbClr val="C9DAF8"/>
              </a:solidFill>
            </a:endParaRPr>
          </a:p>
          <a:p>
            <a:pPr marL="457200" lvl="0" indent="-330200" rtl="0">
              <a:spcBef>
                <a:spcPts val="0"/>
              </a:spcBef>
              <a:spcAft>
                <a:spcPts val="0"/>
              </a:spcAft>
              <a:buClr>
                <a:srgbClr val="C9DAF8"/>
              </a:buClr>
              <a:buSzPts val="1600"/>
              <a:buAutoNum type="arabicPeriod"/>
            </a:pPr>
            <a:r>
              <a:rPr lang="en-GB" sz="1600">
                <a:solidFill>
                  <a:srgbClr val="C9DAF8"/>
                </a:solidFill>
              </a:rPr>
              <a:t>Mystery, Thriller, Suspense</a:t>
            </a:r>
            <a:endParaRPr sz="1600">
              <a:solidFill>
                <a:srgbClr val="C9DAF8"/>
              </a:solidFill>
            </a:endParaRPr>
          </a:p>
          <a:p>
            <a:pPr marL="457200" lvl="0" indent="-330200" rtl="0">
              <a:spcBef>
                <a:spcPts val="0"/>
              </a:spcBef>
              <a:spcAft>
                <a:spcPts val="0"/>
              </a:spcAft>
              <a:buClr>
                <a:srgbClr val="C9DAF8"/>
              </a:buClr>
              <a:buSzPts val="1600"/>
              <a:buAutoNum type="arabicPeriod"/>
            </a:pPr>
            <a:r>
              <a:rPr lang="en-GB" sz="1600">
                <a:solidFill>
                  <a:srgbClr val="C9DAF8"/>
                </a:solidFill>
              </a:rPr>
              <a:t>Romance</a:t>
            </a:r>
            <a:endParaRPr sz="1600">
              <a:solidFill>
                <a:srgbClr val="C9DAF8"/>
              </a:solidFill>
            </a:endParaRPr>
          </a:p>
          <a:p>
            <a:pPr marL="457200" lvl="0" indent="-330200" rtl="0">
              <a:spcBef>
                <a:spcPts val="0"/>
              </a:spcBef>
              <a:spcAft>
                <a:spcPts val="0"/>
              </a:spcAft>
              <a:buClr>
                <a:srgbClr val="C9DAF8"/>
              </a:buClr>
              <a:buSzPts val="1600"/>
              <a:buAutoNum type="arabicPeriod"/>
            </a:pPr>
            <a:r>
              <a:rPr lang="en-GB" sz="1600">
                <a:solidFill>
                  <a:srgbClr val="C9DAF8"/>
                </a:solidFill>
              </a:rPr>
              <a:t>Sci-Fi and Fantasy</a:t>
            </a:r>
            <a:endParaRPr sz="1600">
              <a:solidFill>
                <a:srgbClr val="C9DAF8"/>
              </a:solidFill>
            </a:endParaRPr>
          </a:p>
          <a:p>
            <a:pPr marL="457200" lvl="0" indent="-330200">
              <a:spcBef>
                <a:spcPts val="0"/>
              </a:spcBef>
              <a:spcAft>
                <a:spcPts val="0"/>
              </a:spcAft>
              <a:buClr>
                <a:srgbClr val="C9DAF8"/>
              </a:buClr>
              <a:buSzPts val="1600"/>
              <a:buAutoNum type="arabicPeriod"/>
            </a:pPr>
            <a:r>
              <a:rPr lang="en-GB" sz="1600">
                <a:solidFill>
                  <a:srgbClr val="C9DAF8"/>
                </a:solidFill>
              </a:rPr>
              <a:t>Business &amp; Money</a:t>
            </a:r>
            <a:endParaRPr sz="1600">
              <a:solidFill>
                <a:srgbClr val="C9DAF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97375" y="369788"/>
            <a:ext cx="36210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Audiobooks Ascendant</a:t>
            </a:r>
            <a:endParaRPr/>
          </a:p>
        </p:txBody>
      </p:sp>
      <p:cxnSp>
        <p:nvCxnSpPr>
          <p:cNvPr id="116" name="Shape 116"/>
          <p:cNvCxnSpPr/>
          <p:nvPr/>
        </p:nvCxnSpPr>
        <p:spPr>
          <a:xfrm>
            <a:off x="373575" y="1277800"/>
            <a:ext cx="802800" cy="0"/>
          </a:xfrm>
          <a:prstGeom prst="straightConnector1">
            <a:avLst/>
          </a:prstGeom>
          <a:noFill/>
          <a:ln w="28575" cap="flat" cmpd="sng">
            <a:solidFill>
              <a:schemeClr val="dk1"/>
            </a:solidFill>
            <a:prstDash val="solid"/>
            <a:round/>
            <a:headEnd type="none" w="med" len="med"/>
            <a:tailEnd type="none" w="med" len="med"/>
          </a:ln>
        </p:spPr>
      </p:cxnSp>
      <p:pic>
        <p:nvPicPr>
          <p:cNvPr id="117" name="Shape 117"/>
          <p:cNvPicPr preferRelativeResize="0"/>
          <p:nvPr/>
        </p:nvPicPr>
        <p:blipFill rotWithShape="1">
          <a:blip r:embed="rId3">
            <a:alphaModFix/>
          </a:blip>
          <a:srcRect l="20065" t="24704" r="13516" b="31716"/>
          <a:stretch/>
        </p:blipFill>
        <p:spPr>
          <a:xfrm>
            <a:off x="120550" y="4194950"/>
            <a:ext cx="2485801" cy="796300"/>
          </a:xfrm>
          <a:prstGeom prst="rect">
            <a:avLst/>
          </a:prstGeom>
          <a:noFill/>
          <a:ln>
            <a:noFill/>
          </a:ln>
        </p:spPr>
      </p:pic>
      <p:pic>
        <p:nvPicPr>
          <p:cNvPr id="118" name="Shape 118"/>
          <p:cNvPicPr preferRelativeResize="0"/>
          <p:nvPr/>
        </p:nvPicPr>
        <p:blipFill>
          <a:blip r:embed="rId4">
            <a:alphaModFix/>
          </a:blip>
          <a:stretch>
            <a:fillRect/>
          </a:stretch>
        </p:blipFill>
        <p:spPr>
          <a:xfrm>
            <a:off x="5877425" y="4381486"/>
            <a:ext cx="3208575" cy="685964"/>
          </a:xfrm>
          <a:prstGeom prst="rect">
            <a:avLst/>
          </a:prstGeom>
          <a:noFill/>
          <a:ln>
            <a:noFill/>
          </a:ln>
        </p:spPr>
      </p:pic>
      <p:pic>
        <p:nvPicPr>
          <p:cNvPr id="119" name="Shape 119"/>
          <p:cNvPicPr preferRelativeResize="0"/>
          <p:nvPr/>
        </p:nvPicPr>
        <p:blipFill>
          <a:blip r:embed="rId5">
            <a:alphaModFix/>
          </a:blip>
          <a:stretch>
            <a:fillRect/>
          </a:stretch>
        </p:blipFill>
        <p:spPr>
          <a:xfrm>
            <a:off x="3574238" y="4281523"/>
            <a:ext cx="1995532" cy="733500"/>
          </a:xfrm>
          <a:prstGeom prst="rect">
            <a:avLst/>
          </a:prstGeom>
          <a:noFill/>
          <a:ln>
            <a:noFill/>
          </a:ln>
        </p:spPr>
      </p:pic>
      <p:pic>
        <p:nvPicPr>
          <p:cNvPr id="120" name="Shape 120"/>
          <p:cNvPicPr preferRelativeResize="0"/>
          <p:nvPr/>
        </p:nvPicPr>
        <p:blipFill>
          <a:blip r:embed="rId6">
            <a:alphaModFix/>
          </a:blip>
          <a:stretch>
            <a:fillRect/>
          </a:stretch>
        </p:blipFill>
        <p:spPr>
          <a:xfrm>
            <a:off x="3329100" y="1674107"/>
            <a:ext cx="2485800" cy="1795295"/>
          </a:xfrm>
          <a:prstGeom prst="rect">
            <a:avLst/>
          </a:prstGeom>
          <a:noFill/>
          <a:ln>
            <a:noFill/>
          </a:ln>
        </p:spPr>
      </p:pic>
      <p:sp>
        <p:nvSpPr>
          <p:cNvPr id="121" name="Shape 121"/>
          <p:cNvSpPr/>
          <p:nvPr/>
        </p:nvSpPr>
        <p:spPr>
          <a:xfrm rot="5400000">
            <a:off x="6685950" y="961125"/>
            <a:ext cx="1620300" cy="2606400"/>
          </a:xfrm>
          <a:prstGeom prst="wedgeRectCallout">
            <a:avLst>
              <a:gd name="adj1" fmla="val -21240"/>
              <a:gd name="adj2" fmla="val 63793"/>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1014075" y="1811325"/>
            <a:ext cx="1418400" cy="2154900"/>
          </a:xfrm>
          <a:prstGeom prst="wedgeRectCallout">
            <a:avLst>
              <a:gd name="adj1" fmla="val -20833"/>
              <a:gd name="adj2" fmla="val 62500"/>
            </a:avLst>
          </a:prstGeom>
          <a:noFill/>
          <a:ln w="2857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txBox="1"/>
          <p:nvPr/>
        </p:nvSpPr>
        <p:spPr>
          <a:xfrm>
            <a:off x="783375" y="2245225"/>
            <a:ext cx="1879800" cy="1257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800"/>
              <a:t>In 2017, Audiobooks.com saw $2.5 billion in sales </a:t>
            </a:r>
            <a:endParaRPr sz="1800"/>
          </a:p>
          <a:p>
            <a:pPr marL="0" lvl="0" indent="0">
              <a:spcBef>
                <a:spcPts val="0"/>
              </a:spcBef>
              <a:spcAft>
                <a:spcPts val="0"/>
              </a:spcAft>
              <a:buNone/>
            </a:pPr>
            <a:endParaRPr/>
          </a:p>
        </p:txBody>
      </p:sp>
      <p:sp>
        <p:nvSpPr>
          <p:cNvPr id="124" name="Shape 124"/>
          <p:cNvSpPr txBox="1"/>
          <p:nvPr/>
        </p:nvSpPr>
        <p:spPr>
          <a:xfrm>
            <a:off x="6343275" y="1554575"/>
            <a:ext cx="2358300" cy="1946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1600">
                <a:latin typeface="Calibri"/>
                <a:ea typeface="Calibri"/>
                <a:cs typeface="Calibri"/>
                <a:sym typeface="Calibri"/>
              </a:rPr>
              <a:t>Audible has earmarked $12 million (Canadian) over the next three years to invest in Canadian writers and voices</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2"/>
          </p:nvPr>
        </p:nvSpPr>
        <p:spPr>
          <a:xfrm>
            <a:off x="4939500" y="196450"/>
            <a:ext cx="4067400" cy="47517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GB" sz="2000">
                <a:latin typeface="Calibri"/>
                <a:ea typeface="Calibri"/>
                <a:cs typeface="Calibri"/>
                <a:sym typeface="Calibri"/>
              </a:rPr>
              <a:t>Midwest Tapes MP3, $39.99</a:t>
            </a:r>
            <a:endParaRPr sz="2000">
              <a:latin typeface="Calibri"/>
              <a:ea typeface="Calibri"/>
              <a:cs typeface="Calibri"/>
              <a:sym typeface="Calibri"/>
            </a:endParaRPr>
          </a:p>
          <a:p>
            <a:pPr marL="0" lvl="0" indent="0">
              <a:lnSpc>
                <a:spcPct val="100000"/>
              </a:lnSpc>
              <a:spcBef>
                <a:spcPts val="0"/>
              </a:spcBef>
              <a:spcAft>
                <a:spcPts val="0"/>
              </a:spcAft>
              <a:buNone/>
            </a:pPr>
            <a:r>
              <a:rPr lang="en-GB" sz="2000">
                <a:latin typeface="Calibri"/>
                <a:ea typeface="Calibri"/>
                <a:cs typeface="Calibri"/>
                <a:sym typeface="Calibri"/>
              </a:rPr>
              <a:t>Whitehots Hardcover, $23.99</a:t>
            </a:r>
            <a:endParaRPr sz="2000">
              <a:latin typeface="Calibri"/>
              <a:ea typeface="Calibri"/>
              <a:cs typeface="Calibri"/>
              <a:sym typeface="Calibri"/>
            </a:endParaRPr>
          </a:p>
          <a:p>
            <a:pPr marL="0" lvl="0" indent="0" rtl="0">
              <a:lnSpc>
                <a:spcPct val="100000"/>
              </a:lnSpc>
              <a:spcBef>
                <a:spcPts val="0"/>
              </a:spcBef>
              <a:spcAft>
                <a:spcPts val="0"/>
              </a:spcAft>
              <a:buNone/>
            </a:pPr>
            <a:endParaRPr sz="2000">
              <a:latin typeface="Calibri"/>
              <a:ea typeface="Calibri"/>
              <a:cs typeface="Calibri"/>
              <a:sym typeface="Calibri"/>
            </a:endParaRPr>
          </a:p>
          <a:p>
            <a:pPr marL="0" lvl="0" indent="0">
              <a:lnSpc>
                <a:spcPct val="100000"/>
              </a:lnSpc>
              <a:spcBef>
                <a:spcPts val="0"/>
              </a:spcBef>
              <a:spcAft>
                <a:spcPts val="0"/>
              </a:spcAft>
              <a:buNone/>
            </a:pPr>
            <a:r>
              <a:rPr lang="en-GB" sz="2000">
                <a:latin typeface="Calibri"/>
                <a:ea typeface="Calibri"/>
                <a:cs typeface="Calibri"/>
                <a:sym typeface="Calibri"/>
              </a:rPr>
              <a:t>OverDrive MP3, $83.99 </a:t>
            </a:r>
            <a:endParaRPr sz="2000">
              <a:latin typeface="Calibri"/>
              <a:ea typeface="Calibri"/>
              <a:cs typeface="Calibri"/>
              <a:sym typeface="Calibri"/>
            </a:endParaRPr>
          </a:p>
          <a:p>
            <a:pPr marL="0" lvl="0" indent="0" rtl="0">
              <a:lnSpc>
                <a:spcPct val="100000"/>
              </a:lnSpc>
              <a:spcBef>
                <a:spcPts val="0"/>
              </a:spcBef>
              <a:spcAft>
                <a:spcPts val="0"/>
              </a:spcAft>
              <a:buNone/>
            </a:pPr>
            <a:r>
              <a:rPr lang="en-GB" sz="2000">
                <a:latin typeface="Calibri"/>
                <a:ea typeface="Calibri"/>
                <a:cs typeface="Calibri"/>
                <a:sym typeface="Calibri"/>
              </a:rPr>
              <a:t>OverDrive EPUB (26 CKOs) $18.99</a:t>
            </a:r>
            <a:endParaRPr sz="2000">
              <a:latin typeface="Calibri"/>
              <a:ea typeface="Calibri"/>
              <a:cs typeface="Calibri"/>
              <a:sym typeface="Calibri"/>
            </a:endParaRPr>
          </a:p>
          <a:p>
            <a:pPr marL="0" lvl="0" indent="0" rtl="0">
              <a:lnSpc>
                <a:spcPct val="100000"/>
              </a:lnSpc>
              <a:spcBef>
                <a:spcPts val="0"/>
              </a:spcBef>
              <a:spcAft>
                <a:spcPts val="0"/>
              </a:spcAft>
              <a:buNone/>
            </a:pPr>
            <a:endParaRPr sz="2000">
              <a:latin typeface="Calibri"/>
              <a:ea typeface="Calibri"/>
              <a:cs typeface="Calibri"/>
              <a:sym typeface="Calibri"/>
            </a:endParaRPr>
          </a:p>
          <a:p>
            <a:pPr marL="0" lvl="0" indent="0">
              <a:lnSpc>
                <a:spcPct val="100000"/>
              </a:lnSpc>
              <a:spcBef>
                <a:spcPts val="0"/>
              </a:spcBef>
              <a:spcAft>
                <a:spcPts val="0"/>
              </a:spcAft>
              <a:buNone/>
            </a:pPr>
            <a:endParaRPr sz="2000">
              <a:latin typeface="Calibri"/>
              <a:ea typeface="Calibri"/>
              <a:cs typeface="Calibri"/>
              <a:sym typeface="Calibri"/>
            </a:endParaRPr>
          </a:p>
          <a:p>
            <a:pPr marL="0" lvl="0" indent="0">
              <a:spcBef>
                <a:spcPts val="0"/>
              </a:spcBef>
              <a:spcAft>
                <a:spcPts val="0"/>
              </a:spcAft>
              <a:buNone/>
            </a:pPr>
            <a:r>
              <a:rPr lang="en-GB" sz="2000">
                <a:latin typeface="Calibri"/>
                <a:ea typeface="Calibri"/>
                <a:cs typeface="Calibri"/>
                <a:sym typeface="Calibri"/>
              </a:rPr>
              <a:t>Chapters / Kobo</a:t>
            </a:r>
            <a:endParaRPr sz="2000">
              <a:latin typeface="Calibri"/>
              <a:ea typeface="Calibri"/>
              <a:cs typeface="Calibri"/>
              <a:sym typeface="Calibri"/>
            </a:endParaRPr>
          </a:p>
          <a:p>
            <a:pPr marL="0" lvl="0" indent="0" rtl="0">
              <a:spcBef>
                <a:spcPts val="0"/>
              </a:spcBef>
              <a:spcAft>
                <a:spcPts val="0"/>
              </a:spcAft>
              <a:buNone/>
            </a:pPr>
            <a:r>
              <a:rPr lang="en-GB" sz="2000">
                <a:latin typeface="Calibri"/>
                <a:ea typeface="Calibri"/>
                <a:cs typeface="Calibri"/>
                <a:sym typeface="Calibri"/>
              </a:rPr>
              <a:t>Downloadable Audio: $34.63 </a:t>
            </a:r>
            <a:endParaRPr sz="2000">
              <a:latin typeface="Calibri"/>
              <a:ea typeface="Calibri"/>
              <a:cs typeface="Calibri"/>
              <a:sym typeface="Calibri"/>
            </a:endParaRPr>
          </a:p>
          <a:p>
            <a:pPr marL="0" lvl="0" indent="0" rtl="0">
              <a:spcBef>
                <a:spcPts val="0"/>
              </a:spcBef>
              <a:spcAft>
                <a:spcPts val="0"/>
              </a:spcAft>
              <a:buNone/>
            </a:pPr>
            <a:r>
              <a:rPr lang="en-GB">
                <a:latin typeface="Calibri"/>
                <a:ea typeface="Calibri"/>
                <a:cs typeface="Calibri"/>
                <a:sym typeface="Calibri"/>
              </a:rPr>
              <a:t>(or free with a subscription trial)</a:t>
            </a:r>
            <a:endParaRPr>
              <a:latin typeface="Calibri"/>
              <a:ea typeface="Calibri"/>
              <a:cs typeface="Calibri"/>
              <a:sym typeface="Calibri"/>
            </a:endParaRPr>
          </a:p>
          <a:p>
            <a:pPr marL="0" lvl="0" indent="0" rtl="0">
              <a:spcBef>
                <a:spcPts val="0"/>
              </a:spcBef>
              <a:spcAft>
                <a:spcPts val="0"/>
              </a:spcAft>
              <a:buNone/>
            </a:pPr>
            <a:r>
              <a:rPr lang="en-GB" sz="2000">
                <a:latin typeface="Calibri"/>
                <a:ea typeface="Calibri"/>
                <a:cs typeface="Calibri"/>
                <a:sym typeface="Calibri"/>
              </a:rPr>
              <a:t>Ebook, $10.99</a:t>
            </a:r>
            <a:endParaRPr sz="2000">
              <a:latin typeface="Calibri"/>
              <a:ea typeface="Calibri"/>
              <a:cs typeface="Calibri"/>
              <a:sym typeface="Calibri"/>
            </a:endParaRPr>
          </a:p>
          <a:p>
            <a:pPr marL="0" lvl="0" indent="0">
              <a:spcBef>
                <a:spcPts val="0"/>
              </a:spcBef>
              <a:spcAft>
                <a:spcPts val="0"/>
              </a:spcAft>
              <a:buNone/>
            </a:pPr>
            <a:r>
              <a:rPr lang="en-GB" sz="2000">
                <a:latin typeface="Calibri"/>
                <a:ea typeface="Calibri"/>
                <a:cs typeface="Calibri"/>
                <a:sym typeface="Calibri"/>
              </a:rPr>
              <a:t>Hardcover, $23.99 </a:t>
            </a:r>
            <a:r>
              <a:rPr lang="en-GB">
                <a:latin typeface="Calibri"/>
                <a:ea typeface="Calibri"/>
                <a:cs typeface="Calibri"/>
                <a:sym typeface="Calibri"/>
              </a:rPr>
              <a:t>(or $12.73 on sale)</a:t>
            </a:r>
            <a:endParaRPr>
              <a:latin typeface="Calibri"/>
              <a:ea typeface="Calibri"/>
              <a:cs typeface="Calibri"/>
              <a:sym typeface="Calibri"/>
            </a:endParaRPr>
          </a:p>
        </p:txBody>
      </p:sp>
      <p:pic>
        <p:nvPicPr>
          <p:cNvPr id="130" name="Shape 130"/>
          <p:cNvPicPr preferRelativeResize="0"/>
          <p:nvPr/>
        </p:nvPicPr>
        <p:blipFill>
          <a:blip r:embed="rId3">
            <a:alphaModFix/>
          </a:blip>
          <a:stretch>
            <a:fillRect/>
          </a:stretch>
        </p:blipFill>
        <p:spPr>
          <a:xfrm>
            <a:off x="662450" y="119063"/>
            <a:ext cx="3238500" cy="4905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Thank you!</a:t>
            </a:r>
            <a:endParaRPr/>
          </a:p>
        </p:txBody>
      </p:sp>
      <p:sp>
        <p:nvSpPr>
          <p:cNvPr id="136" name="Shape 13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GB" sz="2200">
                <a:latin typeface="Calibri"/>
                <a:ea typeface="Calibri"/>
                <a:cs typeface="Calibri"/>
                <a:sym typeface="Calibri"/>
              </a:rPr>
              <a:t>Want to get the monthly Ebook &amp; E-Reader Newsletter?</a:t>
            </a:r>
            <a:endParaRPr sz="2200">
              <a:latin typeface="Calibri"/>
              <a:ea typeface="Calibri"/>
              <a:cs typeface="Calibri"/>
              <a:sym typeface="Calibri"/>
            </a:endParaRPr>
          </a:p>
          <a:p>
            <a:pPr marL="0" lvl="0" indent="0">
              <a:spcBef>
                <a:spcPts val="1600"/>
              </a:spcBef>
              <a:spcAft>
                <a:spcPts val="1600"/>
              </a:spcAft>
              <a:buNone/>
            </a:pPr>
            <a:r>
              <a:rPr lang="en-GB" sz="2200">
                <a:latin typeface="Calibri"/>
                <a:ea typeface="Calibri"/>
                <a:cs typeface="Calibri"/>
                <a:sym typeface="Calibri"/>
              </a:rPr>
              <a:t>Email: sfelkar@westvanlibrary.ca</a:t>
            </a:r>
            <a:endParaRPr sz="2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1435</Words>
  <Application>Microsoft Office PowerPoint</Application>
  <PresentationFormat>On-screen Show (16:9)</PresentationFormat>
  <Paragraphs>113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Oswald</vt:lpstr>
      <vt:lpstr>Arial</vt:lpstr>
      <vt:lpstr>Source Code Pro</vt:lpstr>
      <vt:lpstr>Calibri</vt:lpstr>
      <vt:lpstr>Modern Writer</vt:lpstr>
      <vt:lpstr>2018 State of Ebooks</vt:lpstr>
      <vt:lpstr>3 Things</vt:lpstr>
      <vt:lpstr>2016 Provincial Statistics Insights</vt:lpstr>
      <vt:lpstr>Library2go Insights</vt:lpstr>
      <vt:lpstr>2017 Stats from Local Libraries</vt:lpstr>
      <vt:lpstr>The Ebook Reader</vt:lpstr>
      <vt:lpstr>Audiobooks Ascendant</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State of Ebooks</dc:title>
  <dc:creator>Sarah Felkar</dc:creator>
  <cp:lastModifiedBy>Sarah Felkar</cp:lastModifiedBy>
  <cp:revision>1</cp:revision>
  <dcterms:modified xsi:type="dcterms:W3CDTF">2018-06-25T15:54:52Z</dcterms:modified>
</cp:coreProperties>
</file>