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2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7" r:id="rId4"/>
    <p:sldId id="262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Yes</c:v>
                </c:pt>
                <c:pt idx="1">
                  <c:v>"no"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44</c:v>
                </c:pt>
                <c:pt idx="1">
                  <c:v>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Yes but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Onsite resources</c:v>
                </c:pt>
                <c:pt idx="1">
                  <c:v>Relationships</c:v>
                </c:pt>
                <c:pt idx="2">
                  <c:v>Onsite programming</c:v>
                </c:pt>
                <c:pt idx="3">
                  <c:v>Internet/computers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060992"/>
        <c:axId val="41062784"/>
      </c:barChart>
      <c:catAx>
        <c:axId val="41060992"/>
        <c:scaling>
          <c:orientation val="minMax"/>
        </c:scaling>
        <c:delete val="0"/>
        <c:axPos val="b"/>
        <c:majorTickMark val="out"/>
        <c:minorTickMark val="none"/>
        <c:tickLblPos val="nextTo"/>
        <c:crossAx val="41062784"/>
        <c:crosses val="autoZero"/>
        <c:auto val="1"/>
        <c:lblAlgn val="ctr"/>
        <c:lblOffset val="100"/>
        <c:noMultiLvlLbl val="0"/>
      </c:catAx>
      <c:valAx>
        <c:axId val="41062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060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Onsite services</c:v>
                </c:pt>
                <c:pt idx="1">
                  <c:v>Dedicated staff</c:v>
                </c:pt>
                <c:pt idx="2">
                  <c:v>Parnterships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075840"/>
        <c:axId val="41077376"/>
      </c:barChart>
      <c:catAx>
        <c:axId val="41075840"/>
        <c:scaling>
          <c:orientation val="minMax"/>
        </c:scaling>
        <c:delete val="0"/>
        <c:axPos val="b"/>
        <c:majorTickMark val="out"/>
        <c:minorTickMark val="none"/>
        <c:tickLblPos val="nextTo"/>
        <c:crossAx val="41077376"/>
        <c:crosses val="autoZero"/>
        <c:auto val="1"/>
        <c:lblAlgn val="ctr"/>
        <c:lblOffset val="100"/>
        <c:noMultiLvlLbl val="0"/>
      </c:catAx>
      <c:valAx>
        <c:axId val="41077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075840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Relationships</c:v>
                </c:pt>
                <c:pt idx="1">
                  <c:v>Geography</c:v>
                </c:pt>
                <c:pt idx="2">
                  <c:v>Budgets</c:v>
                </c:pt>
                <c:pt idx="3">
                  <c:v>Internet</c:v>
                </c:pt>
                <c:pt idx="4">
                  <c:v>Libraries Act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556416"/>
        <c:axId val="45683456"/>
      </c:barChart>
      <c:catAx>
        <c:axId val="42556416"/>
        <c:scaling>
          <c:orientation val="minMax"/>
        </c:scaling>
        <c:delete val="0"/>
        <c:axPos val="b"/>
        <c:majorTickMark val="out"/>
        <c:minorTickMark val="none"/>
        <c:tickLblPos val="nextTo"/>
        <c:crossAx val="45683456"/>
        <c:crosses val="autoZero"/>
        <c:auto val="1"/>
        <c:lblAlgn val="ctr"/>
        <c:lblOffset val="100"/>
        <c:noMultiLvlLbl val="0"/>
      </c:catAx>
      <c:valAx>
        <c:axId val="45683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556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Relationships</c:v>
                </c:pt>
                <c:pt idx="1">
                  <c:v>Sensitivity training</c:v>
                </c:pt>
                <c:pt idx="2">
                  <c:v>Welcome environment</c:v>
                </c:pt>
                <c:pt idx="3">
                  <c:v>Sustained funding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708416"/>
        <c:axId val="45709952"/>
      </c:barChart>
      <c:catAx>
        <c:axId val="45708416"/>
        <c:scaling>
          <c:orientation val="minMax"/>
        </c:scaling>
        <c:delete val="0"/>
        <c:axPos val="b"/>
        <c:majorTickMark val="out"/>
        <c:minorTickMark val="none"/>
        <c:tickLblPos val="nextTo"/>
        <c:crossAx val="45709952"/>
        <c:crosses val="autoZero"/>
        <c:auto val="1"/>
        <c:lblAlgn val="ctr"/>
        <c:lblOffset val="100"/>
        <c:noMultiLvlLbl val="0"/>
      </c:catAx>
      <c:valAx>
        <c:axId val="45709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708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None</c:v>
                </c:pt>
                <c:pt idx="1">
                  <c:v>Resources</c:v>
                </c:pt>
                <c:pt idx="2">
                  <c:v>Programs</c:v>
                </c:pt>
                <c:pt idx="3">
                  <c:v>Other services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37</c:v>
                </c:pt>
                <c:pt idx="1">
                  <c:v>16</c:v>
                </c:pt>
                <c:pt idx="2">
                  <c:v>9</c:v>
                </c:pt>
                <c:pt idx="3">
                  <c:v>17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None</c:v>
                </c:pt>
                <c:pt idx="1">
                  <c:v>Resources</c:v>
                </c:pt>
                <c:pt idx="2">
                  <c:v>Programs</c:v>
                </c:pt>
                <c:pt idx="3">
                  <c:v>Other services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None</c:v>
                </c:pt>
                <c:pt idx="1">
                  <c:v>Resources</c:v>
                </c:pt>
                <c:pt idx="2">
                  <c:v>Programs</c:v>
                </c:pt>
                <c:pt idx="3">
                  <c:v>Other services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475840"/>
        <c:axId val="39477632"/>
      </c:barChart>
      <c:catAx>
        <c:axId val="39475840"/>
        <c:scaling>
          <c:orientation val="minMax"/>
        </c:scaling>
        <c:delete val="0"/>
        <c:axPos val="b"/>
        <c:majorTickMark val="out"/>
        <c:minorTickMark val="none"/>
        <c:tickLblPos val="nextTo"/>
        <c:crossAx val="39477632"/>
        <c:crosses val="autoZero"/>
        <c:auto val="1"/>
        <c:lblAlgn val="ctr"/>
        <c:lblOffset val="100"/>
        <c:noMultiLvlLbl val="0"/>
      </c:catAx>
      <c:valAx>
        <c:axId val="39477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4758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16</c:v>
                </c:pt>
                <c:pt idx="1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22</c:v>
                </c:pt>
                <c:pt idx="1">
                  <c:v>30</c:v>
                </c:pt>
                <c:pt idx="2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</c:v>
                </c:pt>
                <c:pt idx="1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None</c:v>
                </c:pt>
                <c:pt idx="1">
                  <c:v>Unsure</c:v>
                </c:pt>
                <c:pt idx="2">
                  <c:v>More service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17</c:v>
                </c:pt>
                <c:pt idx="1">
                  <c:v>12</c:v>
                </c:pt>
                <c:pt idx="2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None</c:v>
                </c:pt>
                <c:pt idx="1">
                  <c:v>Distance</c:v>
                </c:pt>
                <c:pt idx="2">
                  <c:v>Lack of desire</c:v>
                </c:pt>
                <c:pt idx="3">
                  <c:v>Segregation</c:v>
                </c:pt>
                <c:pt idx="4">
                  <c:v>Funding</c:v>
                </c:pt>
                <c:pt idx="5">
                  <c:v>Staff knowledge</c:v>
                </c:pt>
                <c:pt idx="6">
                  <c:v>Card fees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20</c:v>
                </c:pt>
                <c:pt idx="1">
                  <c:v>13</c:v>
                </c:pt>
                <c:pt idx="2">
                  <c:v>10</c:v>
                </c:pt>
                <c:pt idx="3">
                  <c:v>7</c:v>
                </c:pt>
                <c:pt idx="4">
                  <c:v>7</c:v>
                </c:pt>
                <c:pt idx="5">
                  <c:v>4</c:v>
                </c:pt>
                <c:pt idx="6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Column3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None</c:v>
                </c:pt>
                <c:pt idx="1">
                  <c:v>Distance</c:v>
                </c:pt>
                <c:pt idx="2">
                  <c:v>Lack of desire</c:v>
                </c:pt>
                <c:pt idx="3">
                  <c:v>Segregation</c:v>
                </c:pt>
                <c:pt idx="4">
                  <c:v>Funding</c:v>
                </c:pt>
                <c:pt idx="5">
                  <c:v>Staff knowledge</c:v>
                </c:pt>
                <c:pt idx="6">
                  <c:v>Card fees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Column4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None</c:v>
                </c:pt>
                <c:pt idx="1">
                  <c:v>Distance</c:v>
                </c:pt>
                <c:pt idx="2">
                  <c:v>Lack of desire</c:v>
                </c:pt>
                <c:pt idx="3">
                  <c:v>Segregation</c:v>
                </c:pt>
                <c:pt idx="4">
                  <c:v>Funding</c:v>
                </c:pt>
                <c:pt idx="5">
                  <c:v>Staff knowledge</c:v>
                </c:pt>
                <c:pt idx="6">
                  <c:v>Card fees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338176"/>
        <c:axId val="40339712"/>
      </c:barChart>
      <c:catAx>
        <c:axId val="40338176"/>
        <c:scaling>
          <c:orientation val="minMax"/>
        </c:scaling>
        <c:delete val="0"/>
        <c:axPos val="b"/>
        <c:majorTickMark val="out"/>
        <c:minorTickMark val="none"/>
        <c:tickLblPos val="nextTo"/>
        <c:crossAx val="40339712"/>
        <c:crosses val="autoZero"/>
        <c:auto val="1"/>
        <c:lblAlgn val="ctr"/>
        <c:lblOffset val="100"/>
        <c:noMultiLvlLbl val="0"/>
      </c:catAx>
      <c:valAx>
        <c:axId val="40339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338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Onsite service</c:v>
                </c:pt>
                <c:pt idx="1">
                  <c:v>Unsure</c:v>
                </c:pt>
                <c:pt idx="2">
                  <c:v>Relationships</c:v>
                </c:pt>
                <c:pt idx="3">
                  <c:v>Cultural sensitivity</c:v>
                </c:pt>
                <c:pt idx="4">
                  <c:v>Partnering</c:v>
                </c:pt>
                <c:pt idx="5">
                  <c:v>Needs assessment</c:v>
                </c:pt>
                <c:pt idx="6">
                  <c:v>Be friendly</c:v>
                </c:pt>
                <c:pt idx="7">
                  <c:v>Permanent commitment</c:v>
                </c:pt>
                <c:pt idx="8">
                  <c:v>Resources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12</c:v>
                </c:pt>
                <c:pt idx="1">
                  <c:v>10</c:v>
                </c:pt>
                <c:pt idx="2">
                  <c:v>9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058240"/>
        <c:axId val="40074624"/>
      </c:barChart>
      <c:catAx>
        <c:axId val="40058240"/>
        <c:scaling>
          <c:orientation val="minMax"/>
        </c:scaling>
        <c:delete val="0"/>
        <c:axPos val="b"/>
        <c:majorTickMark val="out"/>
        <c:minorTickMark val="none"/>
        <c:tickLblPos val="nextTo"/>
        <c:crossAx val="40074624"/>
        <c:crosses val="autoZero"/>
        <c:auto val="1"/>
        <c:lblAlgn val="ctr"/>
        <c:lblOffset val="100"/>
        <c:noMultiLvlLbl val="0"/>
      </c:catAx>
      <c:valAx>
        <c:axId val="40074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058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None</c:v>
                </c:pt>
                <c:pt idx="1">
                  <c:v>FN kits</c:v>
                </c:pt>
                <c:pt idx="2">
                  <c:v>Collections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837888"/>
        <c:axId val="40840192"/>
      </c:barChart>
      <c:catAx>
        <c:axId val="40837888"/>
        <c:scaling>
          <c:orientation val="minMax"/>
        </c:scaling>
        <c:delete val="0"/>
        <c:axPos val="b"/>
        <c:majorTickMark val="out"/>
        <c:minorTickMark val="none"/>
        <c:tickLblPos val="nextTo"/>
        <c:crossAx val="40840192"/>
        <c:crosses val="autoZero"/>
        <c:auto val="1"/>
        <c:lblAlgn val="ctr"/>
        <c:lblOffset val="100"/>
        <c:noMultiLvlLbl val="0"/>
      </c:catAx>
      <c:valAx>
        <c:axId val="40840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837888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0.51852</cdr:x>
      <cdr:y>0.14171</cdr:y>
    </cdr:from>
    <cdr:to>
      <cdr:x>0.69444</cdr:x>
      <cdr:y>0.38702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4267200" y="533400"/>
          <a:ext cx="1447800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3600" b="1" dirty="0" smtClean="0">
              <a:latin typeface="Arial Black" panose="020B0A04020102020204" pitchFamily="34" charset="0"/>
            </a:rPr>
            <a:t>Yes</a:t>
          </a:r>
        </a:p>
        <a:p xmlns:a="http://schemas.openxmlformats.org/drawingml/2006/main">
          <a:r>
            <a:rPr lang="en-US" dirty="0" smtClean="0">
              <a:latin typeface="Arial Black" panose="020B0A04020102020204" pitchFamily="34" charset="0"/>
            </a:rPr>
            <a:t>(16)</a:t>
          </a:r>
          <a:endParaRPr lang="en-CA" dirty="0">
            <a:latin typeface="Arial Black" panose="020B0A040201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0.47222</cdr:x>
      <cdr:y>0.55559</cdr:y>
    </cdr:from>
    <cdr:to>
      <cdr:x>0.64815</cdr:x>
      <cdr:y>0.7596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3886200" y="2514600"/>
          <a:ext cx="1447800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3600" b="1" dirty="0" smtClean="0">
              <a:latin typeface="Arial Black" panose="020B0A04020102020204" pitchFamily="34" charset="0"/>
            </a:rPr>
            <a:t>Yes</a:t>
          </a:r>
        </a:p>
        <a:p xmlns:a="http://schemas.openxmlformats.org/drawingml/2006/main">
          <a:pPr algn="ctr"/>
          <a:r>
            <a:rPr lang="en-US" sz="1800" dirty="0" smtClean="0">
              <a:latin typeface="Arial Black" panose="020B0A04020102020204" pitchFamily="34" charset="0"/>
            </a:rPr>
            <a:t>(5)</a:t>
          </a:r>
          <a:endParaRPr lang="en-CA" sz="1800" dirty="0">
            <a:latin typeface="Arial Black" panose="020B0A04020102020204" pitchFamily="34" charset="0"/>
          </a:endParaRPr>
        </a:p>
      </cdr:txBody>
    </cdr:sp>
  </cdr:relSizeAnchor>
  <cdr:relSizeAnchor xmlns:cdr="http://schemas.openxmlformats.org/drawingml/2006/chartDrawing">
    <cdr:from>
      <cdr:x>0.31481</cdr:x>
      <cdr:y>0.06734</cdr:y>
    </cdr:from>
    <cdr:to>
      <cdr:x>0.52778</cdr:x>
      <cdr:y>0.39376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2590800" y="304800"/>
          <a:ext cx="1752600" cy="147732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3600" b="1" dirty="0" smtClean="0">
              <a:latin typeface="Arial Black" panose="020B0A04020102020204" pitchFamily="34" charset="0"/>
            </a:rPr>
            <a:t>Yes but…</a:t>
          </a:r>
        </a:p>
        <a:p xmlns:a="http://schemas.openxmlformats.org/drawingml/2006/main">
          <a:pPr algn="ctr"/>
          <a:r>
            <a:rPr lang="en-US" sz="1800" dirty="0" smtClean="0">
              <a:latin typeface="Arial Black" panose="020B0A04020102020204" pitchFamily="34" charset="0"/>
            </a:rPr>
            <a:t>(1)</a:t>
          </a:r>
          <a:endParaRPr lang="en-CA" sz="1800" dirty="0">
            <a:latin typeface="Arial Black" panose="020B0A04020102020204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D97D-4A03-40B3-BAE0-FB24AF0CE6AF}" type="datetimeFigureOut">
              <a:rPr lang="en-CA" smtClean="0"/>
              <a:t>29/04/2017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D134-224E-457A-87B6-D108010598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2949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D97D-4A03-40B3-BAE0-FB24AF0CE6AF}" type="datetimeFigureOut">
              <a:rPr lang="en-CA" smtClean="0"/>
              <a:t>29/04/2017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D134-224E-457A-87B6-D108010598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1571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D97D-4A03-40B3-BAE0-FB24AF0CE6AF}" type="datetimeFigureOut">
              <a:rPr lang="en-CA" smtClean="0"/>
              <a:t>29/04/2017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D134-224E-457A-87B6-D108010598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071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D97D-4A03-40B3-BAE0-FB24AF0CE6AF}" type="datetimeFigureOut">
              <a:rPr lang="en-CA" smtClean="0"/>
              <a:t>29/04/2017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D134-224E-457A-87B6-D108010598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465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D97D-4A03-40B3-BAE0-FB24AF0CE6AF}" type="datetimeFigureOut">
              <a:rPr lang="en-CA" smtClean="0"/>
              <a:t>29/04/2017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D134-224E-457A-87B6-D108010598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920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D97D-4A03-40B3-BAE0-FB24AF0CE6AF}" type="datetimeFigureOut">
              <a:rPr lang="en-CA" smtClean="0"/>
              <a:t>29/04/2017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D134-224E-457A-87B6-D108010598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17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D97D-4A03-40B3-BAE0-FB24AF0CE6AF}" type="datetimeFigureOut">
              <a:rPr lang="en-CA" smtClean="0"/>
              <a:t>29/04/2017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D134-224E-457A-87B6-D108010598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994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D97D-4A03-40B3-BAE0-FB24AF0CE6AF}" type="datetimeFigureOut">
              <a:rPr lang="en-CA" smtClean="0"/>
              <a:t>29/04/2017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D134-224E-457A-87B6-D108010598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5747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D97D-4A03-40B3-BAE0-FB24AF0CE6AF}" type="datetimeFigureOut">
              <a:rPr lang="en-CA" smtClean="0"/>
              <a:t>29/04/2017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D134-224E-457A-87B6-D108010598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2108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D97D-4A03-40B3-BAE0-FB24AF0CE6AF}" type="datetimeFigureOut">
              <a:rPr lang="en-CA" smtClean="0"/>
              <a:t>29/04/2017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D134-224E-457A-87B6-D108010598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335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D97D-4A03-40B3-BAE0-FB24AF0CE6AF}" type="datetimeFigureOut">
              <a:rPr lang="en-CA" smtClean="0"/>
              <a:t>29/04/2017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D134-224E-457A-87B6-D108010598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8327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0D97D-4A03-40B3-BAE0-FB24AF0CE6AF}" type="datetimeFigureOut">
              <a:rPr lang="en-CA" smtClean="0"/>
              <a:t>29/04/2017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ED134-224E-457A-87B6-D108010598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9882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Library Service for Indigenous People:</a:t>
            </a:r>
            <a:br>
              <a:rPr lang="en-US" dirty="0" smtClean="0"/>
            </a:br>
            <a:r>
              <a:rPr lang="en-US" smtClean="0"/>
              <a:t>Provincial Update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213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funding wasn’t an issue…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910417"/>
              </p:ext>
            </p:extLst>
          </p:nvPr>
        </p:nvGraphicFramePr>
        <p:xfrm>
          <a:off x="457200" y="1600201"/>
          <a:ext cx="8229600" cy="2218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8200" y="17526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smtClean="0">
                <a:latin typeface="Arial Black" panose="020B0A04020102020204" pitchFamily="34" charset="0"/>
              </a:rPr>
              <a:t>None</a:t>
            </a:r>
          </a:p>
          <a:p>
            <a:pPr algn="ctr"/>
            <a:r>
              <a:rPr lang="en-US" sz="1800" dirty="0" smtClean="0">
                <a:latin typeface="Arial Black" panose="020B0A04020102020204" pitchFamily="34" charset="0"/>
              </a:rPr>
              <a:t>(17)</a:t>
            </a:r>
            <a:endParaRPr lang="en-CA" sz="18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86787" y="2740289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smtClean="0">
                <a:latin typeface="Arial Black" panose="020B0A04020102020204" pitchFamily="34" charset="0"/>
              </a:rPr>
              <a:t>Unsure</a:t>
            </a:r>
          </a:p>
          <a:p>
            <a:pPr algn="ctr"/>
            <a:r>
              <a:rPr lang="en-US" sz="1800" dirty="0" smtClean="0">
                <a:latin typeface="Arial Black" panose="020B0A04020102020204" pitchFamily="34" charset="0"/>
              </a:rPr>
              <a:t>(12)</a:t>
            </a:r>
            <a:endParaRPr lang="en-CA" sz="18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4070" y="2057400"/>
            <a:ext cx="2819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smtClean="0">
                <a:latin typeface="Arial Black" panose="020B0A04020102020204" pitchFamily="34" charset="0"/>
              </a:rPr>
              <a:t>New Services</a:t>
            </a:r>
          </a:p>
          <a:p>
            <a:pPr algn="ctr"/>
            <a:r>
              <a:rPr lang="en-US" sz="1800" dirty="0" smtClean="0">
                <a:latin typeface="Arial Black" panose="020B0A04020102020204" pitchFamily="34" charset="0"/>
              </a:rPr>
              <a:t>(37)</a:t>
            </a:r>
            <a:endParaRPr lang="en-CA" sz="1800" dirty="0">
              <a:latin typeface="Arial Black" panose="020B0A040201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4343400"/>
            <a:ext cx="82296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Programs </a:t>
            </a:r>
            <a:r>
              <a:rPr lang="en-US" sz="2800" dirty="0"/>
              <a:t>(13), Collections (5) , </a:t>
            </a:r>
            <a:r>
              <a:rPr lang="en-US" sz="2800" dirty="0" smtClean="0"/>
              <a:t>on reserve collections </a:t>
            </a:r>
            <a:r>
              <a:rPr lang="en-US" sz="2800" dirty="0"/>
              <a:t>and programs (7), language support (2) community needs assessment (2), outreach (2) elder or artist in residence (2), books for babies, in library social worker, reserve system membership, housing </a:t>
            </a:r>
            <a:r>
              <a:rPr lang="en-US" sz="2800" dirty="0" smtClean="0"/>
              <a:t>availability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10085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894478"/>
              </p:ext>
            </p:extLst>
          </p:nvPr>
        </p:nvGraphicFramePr>
        <p:xfrm>
          <a:off x="457200" y="1295400"/>
          <a:ext cx="8229600" cy="3916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53340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Also</a:t>
            </a:r>
            <a:r>
              <a:rPr lang="en-US" sz="2800" dirty="0" smtClean="0"/>
              <a:t>: fear</a:t>
            </a:r>
            <a:r>
              <a:rPr lang="en-US" sz="2800" dirty="0"/>
              <a:t>, non-return of materials, bad Internet, wrong services, language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73688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improve service?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18522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330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02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policy for OR/OS people?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Majority </a:t>
            </a:r>
            <a:r>
              <a:rPr lang="en-US" dirty="0"/>
              <a:t>response: non-resident fees were sometimes charged and sometimes waived.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7846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FN services (or service support)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088311"/>
              </p:ext>
            </p:extLst>
          </p:nvPr>
        </p:nvGraphicFramePr>
        <p:xfrm>
          <a:off x="457200" y="1600201"/>
          <a:ext cx="8229600" cy="2895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447800" y="5105400"/>
            <a:ext cx="655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Also: cultural training, on-reserve library, outreach, book donation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4729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FN service needed? 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74892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804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services?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63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All said Yes (depending on budget)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489583704"/>
              </p:ext>
            </p:extLst>
          </p:nvPr>
        </p:nvGraphicFramePr>
        <p:xfrm>
          <a:off x="381000" y="2057400"/>
          <a:ext cx="83058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5562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dirty="0" smtClean="0"/>
              <a:t>Also:</a:t>
            </a:r>
            <a:r>
              <a:rPr lang="en-CA" dirty="0"/>
              <a:t>Indigenous staff, partnerships, collections, marketing, staff training and </a:t>
            </a:r>
            <a:r>
              <a:rPr lang="en-CA" dirty="0" smtClean="0"/>
              <a:t>encouragement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653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money wasn’t an issue…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3221341"/>
              </p:ext>
            </p:extLst>
          </p:nvPr>
        </p:nvGraphicFramePr>
        <p:xfrm>
          <a:off x="381000" y="1676400"/>
          <a:ext cx="82296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957309" y="5029200"/>
            <a:ext cx="7391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/>
              <a:t>Also: </a:t>
            </a:r>
            <a:r>
              <a:rPr lang="en-CA" dirty="0"/>
              <a:t>services  for off-reserve indigenous people, more support to libraries, full system membership / services, needs assessment, Indigenous governance, vehicles, oral collections, OR/OS Internet </a:t>
            </a:r>
            <a:r>
              <a:rPr lang="en-CA" dirty="0" smtClean="0"/>
              <a:t>access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337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939681"/>
              </p:ext>
            </p:extLst>
          </p:nvPr>
        </p:nvGraphicFramePr>
        <p:xfrm>
          <a:off x="533400" y="1600200"/>
          <a:ext cx="82296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914400" y="4648200"/>
            <a:ext cx="7391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Also</a:t>
            </a:r>
            <a:r>
              <a:rPr lang="en-US" dirty="0" smtClean="0"/>
              <a:t>: staffing</a:t>
            </a:r>
            <a:r>
              <a:rPr lang="en-US" dirty="0"/>
              <a:t>, other priorities, libraries not desired by oral culture, splitting of reserve populations between systems, library buy-in, band council support, political complexity, systemic prejudice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8144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2016 Survey on Library Service to Indigenous Populations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Public Library Services Branch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770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improve service?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664800"/>
              </p:ext>
            </p:extLst>
          </p:nvPr>
        </p:nvGraphicFramePr>
        <p:xfrm>
          <a:off x="457200" y="1600200"/>
          <a:ext cx="8229600" cy="2133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219200" y="3962400"/>
            <a:ext cx="6858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/>
              <a:t>Also: needs </a:t>
            </a:r>
            <a:r>
              <a:rPr lang="en-CA" dirty="0"/>
              <a:t>assessment, updated legislation, prevent system funding from going to libraries, electronic resources, TAL assistance, on reserve service, OR/OS funding for non-indigenous reserve </a:t>
            </a:r>
            <a:r>
              <a:rPr lang="en-CA" dirty="0" err="1"/>
              <a:t>residendents</a:t>
            </a:r>
            <a:r>
              <a:rPr lang="en-CA" dirty="0"/>
              <a:t> (subdivisions), library flexibility and outcome focus.  Recognize that many barriers still exist and most OR/OS residents still don’t have access to a public library.</a:t>
            </a:r>
          </a:p>
          <a:p>
            <a:pPr lvl="0"/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67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observations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Perhaps the most common reason for not offering services: no nearby reserves / settlements</a:t>
            </a:r>
          </a:p>
          <a:p>
            <a:r>
              <a:rPr lang="en-US" dirty="0"/>
              <a:t>High correlation between recognized need for services and presence of OR/OS people in community and library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common “principled pushback” comes from library value of equality, serving everyone (and not distinguishing between groups).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798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surveys: public libraries, and library systems</a:t>
            </a:r>
          </a:p>
          <a:p>
            <a:r>
              <a:rPr lang="en-US" dirty="0" smtClean="0"/>
              <a:t>June-July 2016</a:t>
            </a:r>
          </a:p>
          <a:p>
            <a:r>
              <a:rPr lang="en-US" dirty="0" smtClean="0"/>
              <a:t>Grant recipients required to respond, all libraries invited to participate</a:t>
            </a:r>
          </a:p>
          <a:p>
            <a:r>
              <a:rPr lang="en-US" dirty="0" smtClean="0"/>
              <a:t>Surveys: about a dozen open ended questions, free text responses</a:t>
            </a:r>
          </a:p>
          <a:p>
            <a:r>
              <a:rPr lang="en-US" dirty="0" smtClean="0"/>
              <a:t>101 library responses, 6 system responses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5867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Libraries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978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“Do people from nearby reserves and/or settlements use your library?”</a:t>
            </a:r>
            <a:endParaRPr lang="en-CA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991281253"/>
              </p:ext>
            </p:extLst>
          </p:nvPr>
        </p:nvGraphicFramePr>
        <p:xfrm>
          <a:off x="1447800" y="23622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61516" y="3352800"/>
            <a:ext cx="18154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Black" panose="020B0A04020102020204" pitchFamily="34" charset="0"/>
              </a:rPr>
              <a:t>Yes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(44 responders)</a:t>
            </a:r>
            <a:endParaRPr lang="en-CA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5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“Describe your FN library programs, collections and services”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9019200"/>
              </p:ext>
            </p:extLst>
          </p:nvPr>
        </p:nvGraphicFramePr>
        <p:xfrm>
          <a:off x="533400" y="1905000"/>
          <a:ext cx="82296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63118" y="4572000"/>
            <a:ext cx="8229600" cy="15541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 smtClean="0"/>
              <a:t>Services/activities mentioned</a:t>
            </a:r>
            <a:r>
              <a:rPr lang="en-US" dirty="0" smtClean="0"/>
              <a:t>: authors, language, displays, events, onsite visits, partnerships, computers, resume/employment, school visits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9588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Do you see a need for FN programs and services at your library?  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31197"/>
              </p:ext>
            </p:extLst>
          </p:nvPr>
        </p:nvGraphicFramePr>
        <p:xfrm>
          <a:off x="457200" y="2362200"/>
          <a:ext cx="8229600" cy="3763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4"/>
          <p:cNvSpPr txBox="1"/>
          <p:nvPr/>
        </p:nvSpPr>
        <p:spPr>
          <a:xfrm>
            <a:off x="3505200" y="41910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latin typeface="Arial Black" panose="020B0A04020102020204" pitchFamily="34" charset="0"/>
              </a:rPr>
              <a:t>No</a:t>
            </a:r>
          </a:p>
          <a:p>
            <a:r>
              <a:rPr lang="en-US" sz="1800" dirty="0" smtClean="0">
                <a:latin typeface="Arial Black" panose="020B0A04020102020204" pitchFamily="34" charset="0"/>
              </a:rPr>
              <a:t>(59)</a:t>
            </a:r>
            <a:endParaRPr lang="en-CA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80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you plan to offer FN oriented services in the future?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999543"/>
              </p:ext>
            </p:extLst>
          </p:nvPr>
        </p:nvGraphicFramePr>
        <p:xfrm>
          <a:off x="457200" y="1676400"/>
          <a:ext cx="8229600" cy="4449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14900" y="30480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smtClean="0">
                <a:latin typeface="Arial Black" panose="020B0A04020102020204" pitchFamily="34" charset="0"/>
              </a:rPr>
              <a:t>Yes</a:t>
            </a:r>
          </a:p>
          <a:p>
            <a:pPr algn="ctr"/>
            <a:r>
              <a:rPr lang="en-US" sz="1800" dirty="0" smtClean="0">
                <a:latin typeface="Arial Black" panose="020B0A04020102020204" pitchFamily="34" charset="0"/>
              </a:rPr>
              <a:t>(22)</a:t>
            </a:r>
            <a:endParaRPr lang="en-CA" sz="1800" dirty="0">
              <a:latin typeface="Arial Black" panose="020B0A04020102020204" pitchFamily="34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848100" y="44196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smtClean="0">
                <a:latin typeface="Arial Black" panose="020B0A04020102020204" pitchFamily="34" charset="0"/>
              </a:rPr>
              <a:t>No</a:t>
            </a:r>
          </a:p>
          <a:p>
            <a:pPr algn="ctr"/>
            <a:r>
              <a:rPr lang="en-US" sz="1800" dirty="0" smtClean="0">
                <a:latin typeface="Arial Black" panose="020B0A04020102020204" pitchFamily="34" charset="0"/>
              </a:rPr>
              <a:t>(30)</a:t>
            </a:r>
            <a:endParaRPr lang="en-CA" sz="1800" dirty="0">
              <a:latin typeface="Arial Black" panose="020B0A04020102020204" pitchFamily="34" charset="0"/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2743200" y="30480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smtClean="0">
                <a:latin typeface="Arial Black" panose="020B0A04020102020204" pitchFamily="34" charset="0"/>
              </a:rPr>
              <a:t>Maybe</a:t>
            </a:r>
          </a:p>
          <a:p>
            <a:pPr algn="ctr"/>
            <a:r>
              <a:rPr lang="en-US" sz="1800" dirty="0" smtClean="0">
                <a:latin typeface="Arial Black" panose="020B0A04020102020204" pitchFamily="34" charset="0"/>
              </a:rPr>
              <a:t>(23)</a:t>
            </a:r>
            <a:endParaRPr lang="en-CA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99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Partnerships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220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Native Friendship </a:t>
            </a:r>
            <a:r>
              <a:rPr lang="en-US" sz="2800" dirty="0" err="1" smtClean="0"/>
              <a:t>Centres</a:t>
            </a:r>
            <a:r>
              <a:rPr lang="en-US" sz="2800" dirty="0" smtClean="0"/>
              <a:t>, band council, on-reserve schools and colleges, Indian Affairs, Aboriginal Interagency Committee, Rotary Aboriginal Committee</a:t>
            </a:r>
          </a:p>
          <a:p>
            <a:pPr marL="0" indent="0">
              <a:buNone/>
            </a:pPr>
            <a:r>
              <a:rPr lang="en-US" sz="2800" dirty="0" smtClean="0"/>
              <a:t>Also: AB Culture Days, Open Door, FCSS, Stat Oil, AHS</a:t>
            </a:r>
            <a:endParaRPr lang="en-CA" sz="28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737900994"/>
              </p:ext>
            </p:extLst>
          </p:nvPr>
        </p:nvGraphicFramePr>
        <p:xfrm>
          <a:off x="1524000" y="1101130"/>
          <a:ext cx="6096000" cy="325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95800" y="18288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smtClean="0">
                <a:latin typeface="Arial Black" panose="020B0A04020102020204" pitchFamily="34" charset="0"/>
              </a:rPr>
              <a:t>Yes</a:t>
            </a:r>
          </a:p>
          <a:p>
            <a:pPr algn="ctr"/>
            <a:r>
              <a:rPr lang="en-US" sz="1800" dirty="0" smtClean="0">
                <a:latin typeface="Arial Black" panose="020B0A04020102020204" pitchFamily="34" charset="0"/>
              </a:rPr>
              <a:t>(15)</a:t>
            </a:r>
            <a:endParaRPr lang="en-CA" sz="18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26670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smtClean="0">
                <a:latin typeface="Arial Black" panose="020B0A04020102020204" pitchFamily="34" charset="0"/>
              </a:rPr>
              <a:t>No</a:t>
            </a:r>
          </a:p>
          <a:p>
            <a:pPr algn="ctr"/>
            <a:r>
              <a:rPr lang="en-US" sz="1800" dirty="0" smtClean="0">
                <a:latin typeface="Arial Black" panose="020B0A04020102020204" pitchFamily="34" charset="0"/>
              </a:rPr>
              <a:t>(33)</a:t>
            </a:r>
            <a:endParaRPr lang="en-CA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77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570</Words>
  <Application>Microsoft Office PowerPoint</Application>
  <PresentationFormat>On-screen Show (4:3)</PresentationFormat>
  <Paragraphs>69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Library Service for Indigenous People: Provincial Update</vt:lpstr>
      <vt:lpstr>2016 Survey on Library Service to Indigenous Populations</vt:lpstr>
      <vt:lpstr>Overview</vt:lpstr>
      <vt:lpstr>Libraries</vt:lpstr>
      <vt:lpstr>“Do people from nearby reserves and/or settlements use your library?”</vt:lpstr>
      <vt:lpstr>“Describe your FN library programs, collections and services”</vt:lpstr>
      <vt:lpstr>Do you see a need for FN programs and services at your library?  </vt:lpstr>
      <vt:lpstr>Do you plan to offer FN oriented services in the future?</vt:lpstr>
      <vt:lpstr>Partnerships</vt:lpstr>
      <vt:lpstr>If funding wasn’t an issue…</vt:lpstr>
      <vt:lpstr>Barriers</vt:lpstr>
      <vt:lpstr>How to improve service?</vt:lpstr>
      <vt:lpstr>Systems</vt:lpstr>
      <vt:lpstr>Card policy for OR/OS people?</vt:lpstr>
      <vt:lpstr>FN services (or service support)</vt:lpstr>
      <vt:lpstr>FN service needed? </vt:lpstr>
      <vt:lpstr>Future services?</vt:lpstr>
      <vt:lpstr>If money wasn’t an issue…</vt:lpstr>
      <vt:lpstr>Barriers</vt:lpstr>
      <vt:lpstr>How to improve service?</vt:lpstr>
      <vt:lpstr>General observations</vt:lpstr>
    </vt:vector>
  </TitlesOfParts>
  <Company>GOA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Survey on Library Service to Indigenous Populations</dc:title>
  <dc:creator>ken.feser</dc:creator>
  <cp:lastModifiedBy>grant.tolley</cp:lastModifiedBy>
  <cp:revision>14</cp:revision>
  <dcterms:created xsi:type="dcterms:W3CDTF">2017-02-15T22:24:46Z</dcterms:created>
  <dcterms:modified xsi:type="dcterms:W3CDTF">2017-04-29T19:18:40Z</dcterms:modified>
</cp:coreProperties>
</file>